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Mitr Medium" panose="00000600000000000000" pitchFamily="2" charset="-3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20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28.svg"/><Relationship Id="rId7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6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9.png"/><Relationship Id="rId7" Type="http://schemas.openxmlformats.org/officeDocument/2006/relationships/image" Target="../media/image12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1.svg"/><Relationship Id="rId7" Type="http://schemas.openxmlformats.org/officeDocument/2006/relationships/image" Target="../media/image19.svg"/><Relationship Id="rId12" Type="http://schemas.openxmlformats.org/officeDocument/2006/relationships/image" Target="../media/image2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5.jpeg"/><Relationship Id="rId5" Type="http://schemas.openxmlformats.org/officeDocument/2006/relationships/image" Target="../media/image11.svg"/><Relationship Id="rId10" Type="http://schemas.openxmlformats.org/officeDocument/2006/relationships/image" Target="../media/image24.jpeg"/><Relationship Id="rId4" Type="http://schemas.openxmlformats.org/officeDocument/2006/relationships/image" Target="../media/image10.png"/><Relationship Id="rId9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1.svg"/><Relationship Id="rId5" Type="http://schemas.openxmlformats.org/officeDocument/2006/relationships/image" Target="../media/image13.svg"/><Relationship Id="rId10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902639" y="-290611"/>
            <a:ext cx="3290744" cy="6959562"/>
          </a:xfrm>
          <a:custGeom>
            <a:avLst/>
            <a:gdLst/>
            <a:ahLst/>
            <a:cxnLst/>
            <a:rect l="l" t="t" r="r" b="b"/>
            <a:pathLst>
              <a:path w="3290744" h="6959562">
                <a:moveTo>
                  <a:pt x="0" y="0"/>
                </a:moveTo>
                <a:lnTo>
                  <a:pt x="3290744" y="0"/>
                </a:lnTo>
                <a:lnTo>
                  <a:pt x="3290744" y="6959562"/>
                </a:lnTo>
                <a:lnTo>
                  <a:pt x="0" y="695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" name="Freeform 2"/>
          <p:cNvSpPr/>
          <p:nvPr/>
        </p:nvSpPr>
        <p:spPr>
          <a:xfrm>
            <a:off x="-3621350" y="6644298"/>
            <a:ext cx="16496056" cy="4862910"/>
          </a:xfrm>
          <a:custGeom>
            <a:avLst/>
            <a:gdLst/>
            <a:ahLst/>
            <a:cxnLst/>
            <a:rect l="l" t="t" r="r" b="b"/>
            <a:pathLst>
              <a:path w="16496056" h="4862910">
                <a:moveTo>
                  <a:pt x="0" y="0"/>
                </a:moveTo>
                <a:lnTo>
                  <a:pt x="16496056" y="0"/>
                </a:lnTo>
                <a:lnTo>
                  <a:pt x="16496056" y="4862910"/>
                </a:lnTo>
                <a:lnTo>
                  <a:pt x="0" y="4862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079823" y="5172480"/>
            <a:ext cx="16082210" cy="6557170"/>
          </a:xfrm>
          <a:custGeom>
            <a:avLst/>
            <a:gdLst/>
            <a:ahLst/>
            <a:cxnLst/>
            <a:rect l="l" t="t" r="r" b="b"/>
            <a:pathLst>
              <a:path w="16082210" h="6557170">
                <a:moveTo>
                  <a:pt x="0" y="0"/>
                </a:moveTo>
                <a:lnTo>
                  <a:pt x="16082210" y="0"/>
                </a:lnTo>
                <a:lnTo>
                  <a:pt x="16082210" y="6557170"/>
                </a:lnTo>
                <a:lnTo>
                  <a:pt x="0" y="655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2761364"/>
            <a:ext cx="744374" cy="762930"/>
          </a:xfrm>
          <a:custGeom>
            <a:avLst/>
            <a:gdLst/>
            <a:ahLst/>
            <a:cxnLst/>
            <a:rect l="l" t="t" r="r" b="b"/>
            <a:pathLst>
              <a:path w="744374" h="762930">
                <a:moveTo>
                  <a:pt x="0" y="0"/>
                </a:moveTo>
                <a:lnTo>
                  <a:pt x="744374" y="0"/>
                </a:lnTo>
                <a:lnTo>
                  <a:pt x="744374" y="762930"/>
                </a:lnTo>
                <a:lnTo>
                  <a:pt x="0" y="76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367432" y="962209"/>
            <a:ext cx="889730" cy="870743"/>
          </a:xfrm>
          <a:custGeom>
            <a:avLst/>
            <a:gdLst/>
            <a:ahLst/>
            <a:cxnLst/>
            <a:rect l="l" t="t" r="r" b="b"/>
            <a:pathLst>
              <a:path w="889730" h="870743">
                <a:moveTo>
                  <a:pt x="0" y="0"/>
                </a:moveTo>
                <a:lnTo>
                  <a:pt x="889730" y="0"/>
                </a:lnTo>
                <a:lnTo>
                  <a:pt x="889730" y="870743"/>
                </a:lnTo>
                <a:lnTo>
                  <a:pt x="0" y="8707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3431025" y="2923071"/>
            <a:ext cx="11425950" cy="372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4"/>
              </a:lnSpc>
            </a:pPr>
            <a:r>
              <a:rPr lang="en-US" sz="166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Acolhe</a:t>
            </a:r>
            <a:r>
              <a:rPr lang="en-US" sz="166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Pet</a:t>
            </a:r>
          </a:p>
        </p:txBody>
      </p:sp>
      <p:sp>
        <p:nvSpPr>
          <p:cNvPr id="8" name="Freeform 8"/>
          <p:cNvSpPr/>
          <p:nvPr/>
        </p:nvSpPr>
        <p:spPr>
          <a:xfrm rot="-1629291">
            <a:off x="13997740" y="1628366"/>
            <a:ext cx="1343992" cy="1377412"/>
          </a:xfrm>
          <a:custGeom>
            <a:avLst/>
            <a:gdLst/>
            <a:ahLst/>
            <a:cxnLst/>
            <a:rect l="l" t="t" r="r" b="b"/>
            <a:pathLst>
              <a:path w="1343992" h="1377412">
                <a:moveTo>
                  <a:pt x="0" y="0"/>
                </a:moveTo>
                <a:lnTo>
                  <a:pt x="1343992" y="0"/>
                </a:lnTo>
                <a:lnTo>
                  <a:pt x="1343992" y="1377412"/>
                </a:lnTo>
                <a:lnTo>
                  <a:pt x="0" y="13774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3537950" y="5358948"/>
            <a:ext cx="2788" cy="558"/>
            <a:chOff x="0" y="0"/>
            <a:chExt cx="3717" cy="744"/>
          </a:xfrm>
        </p:grpSpPr>
        <p:sp>
          <p:nvSpPr>
            <p:cNvPr id="10" name="Freeform 10"/>
            <p:cNvSpPr/>
            <p:nvPr/>
          </p:nvSpPr>
          <p:spPr>
            <a:xfrm>
              <a:off x="0" y="762"/>
              <a:ext cx="3683" cy="0"/>
            </a:xfrm>
            <a:custGeom>
              <a:avLst/>
              <a:gdLst/>
              <a:ahLst/>
              <a:cxnLst/>
              <a:rect l="l" t="t" r="r" b="b"/>
              <a:pathLst>
                <a:path w="3683">
                  <a:moveTo>
                    <a:pt x="368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E603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617955" y="9670616"/>
            <a:ext cx="1966350" cy="616384"/>
          </a:xfrm>
          <a:custGeom>
            <a:avLst/>
            <a:gdLst/>
            <a:ahLst/>
            <a:cxnLst/>
            <a:rect l="l" t="t" r="r" b="b"/>
            <a:pathLst>
              <a:path w="1966350" h="616384">
                <a:moveTo>
                  <a:pt x="0" y="0"/>
                </a:moveTo>
                <a:lnTo>
                  <a:pt x="1966350" y="0"/>
                </a:lnTo>
                <a:lnTo>
                  <a:pt x="1966350" y="616384"/>
                </a:lnTo>
                <a:lnTo>
                  <a:pt x="0" y="6163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1991925" y="9075753"/>
            <a:ext cx="1765562" cy="1764581"/>
          </a:xfrm>
          <a:custGeom>
            <a:avLst/>
            <a:gdLst/>
            <a:ahLst/>
            <a:cxnLst/>
            <a:rect l="l" t="t" r="r" b="b"/>
            <a:pathLst>
              <a:path w="1765562" h="1764581">
                <a:moveTo>
                  <a:pt x="0" y="0"/>
                </a:moveTo>
                <a:lnTo>
                  <a:pt x="1765562" y="0"/>
                </a:lnTo>
                <a:lnTo>
                  <a:pt x="1765562" y="1764581"/>
                </a:lnTo>
                <a:lnTo>
                  <a:pt x="0" y="17645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-195339" y="5143500"/>
            <a:ext cx="5514858" cy="5485346"/>
          </a:xfrm>
          <a:custGeom>
            <a:avLst/>
            <a:gdLst/>
            <a:ahLst/>
            <a:cxnLst/>
            <a:rect l="l" t="t" r="r" b="b"/>
            <a:pathLst>
              <a:path w="5514858" h="5485346">
                <a:moveTo>
                  <a:pt x="0" y="0"/>
                </a:moveTo>
                <a:lnTo>
                  <a:pt x="5514858" y="0"/>
                </a:lnTo>
                <a:lnTo>
                  <a:pt x="5514858" y="5485346"/>
                </a:lnTo>
                <a:lnTo>
                  <a:pt x="0" y="54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AutoShape 14"/>
          <p:cNvSpPr/>
          <p:nvPr/>
        </p:nvSpPr>
        <p:spPr>
          <a:xfrm rot="26271" flipV="1">
            <a:off x="4158724" y="6263542"/>
            <a:ext cx="10090602" cy="57965"/>
          </a:xfrm>
          <a:prstGeom prst="line">
            <a:avLst/>
          </a:prstGeom>
          <a:ln w="123825" cap="rnd">
            <a:solidFill>
              <a:srgbClr val="6072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-1182915">
            <a:off x="2663636" y="3765787"/>
            <a:ext cx="1977649" cy="945676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49" y="0"/>
                </a:lnTo>
                <a:lnTo>
                  <a:pt x="1977649" y="945676"/>
                </a:lnTo>
                <a:lnTo>
                  <a:pt x="0" y="9456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-8891005">
            <a:off x="15559652" y="7267746"/>
            <a:ext cx="1977649" cy="945676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50" y="0"/>
                </a:lnTo>
                <a:lnTo>
                  <a:pt x="1977650" y="945676"/>
                </a:lnTo>
                <a:lnTo>
                  <a:pt x="0" y="9456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-1706990">
            <a:off x="13939656" y="3699102"/>
            <a:ext cx="991478" cy="1016132"/>
          </a:xfrm>
          <a:custGeom>
            <a:avLst/>
            <a:gdLst/>
            <a:ahLst/>
            <a:cxnLst/>
            <a:rect l="l" t="t" r="r" b="b"/>
            <a:pathLst>
              <a:path w="991478" h="1016132">
                <a:moveTo>
                  <a:pt x="0" y="0"/>
                </a:moveTo>
                <a:lnTo>
                  <a:pt x="991478" y="0"/>
                </a:lnTo>
                <a:lnTo>
                  <a:pt x="991478" y="1016132"/>
                </a:lnTo>
                <a:lnTo>
                  <a:pt x="0" y="1016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58359" y="1502143"/>
            <a:ext cx="6044569" cy="8059425"/>
          </a:xfrm>
          <a:custGeom>
            <a:avLst/>
            <a:gdLst/>
            <a:ahLst/>
            <a:cxnLst/>
            <a:rect l="l" t="t" r="r" b="b"/>
            <a:pathLst>
              <a:path w="6044569" h="8059425">
                <a:moveTo>
                  <a:pt x="0" y="0"/>
                </a:moveTo>
                <a:lnTo>
                  <a:pt x="6044570" y="0"/>
                </a:lnTo>
                <a:lnTo>
                  <a:pt x="6044570" y="8059426"/>
                </a:lnTo>
                <a:lnTo>
                  <a:pt x="0" y="805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83211" y="4222835"/>
            <a:ext cx="8329947" cy="561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O chatbot gera dicas personalizadas sobre cuidados com o pet e resgate de animais usando o Amazon Bedrock, com base na identificação de animais feita pelo Amazon Rekognition.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1509" y="1944134"/>
            <a:ext cx="7953351" cy="179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80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Serviço de dicas</a:t>
            </a:r>
          </a:p>
        </p:txBody>
      </p:sp>
      <p:grpSp>
        <p:nvGrpSpPr>
          <p:cNvPr id="5" name="Group 5"/>
          <p:cNvGrpSpPr/>
          <p:nvPr/>
        </p:nvGrpSpPr>
        <p:grpSpPr>
          <a:xfrm rot="1675630">
            <a:off x="16681736" y="2008674"/>
            <a:ext cx="1155129" cy="1042400"/>
            <a:chOff x="0" y="0"/>
            <a:chExt cx="1968118" cy="1776050"/>
          </a:xfrm>
        </p:grpSpPr>
        <p:sp>
          <p:nvSpPr>
            <p:cNvPr id="6" name="Freeform 6"/>
            <p:cNvSpPr/>
            <p:nvPr/>
          </p:nvSpPr>
          <p:spPr>
            <a:xfrm>
              <a:off x="111" y="95"/>
              <a:ext cx="1967828" cy="1775924"/>
            </a:xfrm>
            <a:custGeom>
              <a:avLst/>
              <a:gdLst/>
              <a:ahLst/>
              <a:cxnLst/>
              <a:rect l="l" t="t" r="r" b="b"/>
              <a:pathLst>
                <a:path w="1967828" h="1775924">
                  <a:moveTo>
                    <a:pt x="1454704" y="0"/>
                  </a:moveTo>
                  <a:cubicBezTo>
                    <a:pt x="1148807" y="0"/>
                    <a:pt x="982136" y="448276"/>
                    <a:pt x="982136" y="448276"/>
                  </a:cubicBezTo>
                  <a:cubicBezTo>
                    <a:pt x="982136" y="448276"/>
                    <a:pt x="814132" y="15175"/>
                    <a:pt x="537680" y="15175"/>
                  </a:cubicBezTo>
                  <a:cubicBezTo>
                    <a:pt x="500568" y="15175"/>
                    <a:pt x="461456" y="23001"/>
                    <a:pt x="420455" y="40848"/>
                  </a:cubicBezTo>
                  <a:cubicBezTo>
                    <a:pt x="0" y="223518"/>
                    <a:pt x="992692" y="1775924"/>
                    <a:pt x="992692" y="1775924"/>
                  </a:cubicBezTo>
                  <a:cubicBezTo>
                    <a:pt x="992692" y="1775924"/>
                    <a:pt x="1967828" y="66235"/>
                    <a:pt x="1500260" y="3341"/>
                  </a:cubicBezTo>
                  <a:cubicBezTo>
                    <a:pt x="1484704" y="1050"/>
                    <a:pt x="1469482" y="96"/>
                    <a:pt x="1454704" y="96"/>
                  </a:cubicBezTo>
                  <a:close/>
                </a:path>
              </a:pathLst>
            </a:custGeom>
            <a:solidFill>
              <a:srgbClr val="E6914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 rot="1767899">
            <a:off x="17035617" y="3388414"/>
            <a:ext cx="775157" cy="975875"/>
            <a:chOff x="0" y="0"/>
            <a:chExt cx="1877282" cy="2363384"/>
          </a:xfrm>
        </p:grpSpPr>
        <p:sp>
          <p:nvSpPr>
            <p:cNvPr id="8" name="Freeform 8"/>
            <p:cNvSpPr/>
            <p:nvPr/>
          </p:nvSpPr>
          <p:spPr>
            <a:xfrm>
              <a:off x="106" y="127"/>
              <a:ext cx="1877006" cy="2363216"/>
            </a:xfrm>
            <a:custGeom>
              <a:avLst/>
              <a:gdLst/>
              <a:ahLst/>
              <a:cxnLst/>
              <a:rect l="l" t="t" r="r" b="b"/>
              <a:pathLst>
                <a:path w="1877006" h="2363216">
                  <a:moveTo>
                    <a:pt x="1387564" y="0"/>
                  </a:moveTo>
                  <a:cubicBezTo>
                    <a:pt x="1095786" y="0"/>
                    <a:pt x="936807" y="596519"/>
                    <a:pt x="936807" y="596519"/>
                  </a:cubicBezTo>
                  <a:cubicBezTo>
                    <a:pt x="936807" y="596519"/>
                    <a:pt x="776557" y="20193"/>
                    <a:pt x="512865" y="20193"/>
                  </a:cubicBezTo>
                  <a:cubicBezTo>
                    <a:pt x="477465" y="20193"/>
                    <a:pt x="440158" y="30607"/>
                    <a:pt x="401050" y="54356"/>
                  </a:cubicBezTo>
                  <a:cubicBezTo>
                    <a:pt x="0" y="297434"/>
                    <a:pt x="946876" y="2363216"/>
                    <a:pt x="946876" y="2363216"/>
                  </a:cubicBezTo>
                  <a:cubicBezTo>
                    <a:pt x="946876" y="2363216"/>
                    <a:pt x="1877006" y="88138"/>
                    <a:pt x="1431018" y="4445"/>
                  </a:cubicBezTo>
                  <a:cubicBezTo>
                    <a:pt x="1416180" y="1397"/>
                    <a:pt x="1401660" y="127"/>
                    <a:pt x="1387564" y="127"/>
                  </a:cubicBezTo>
                  <a:close/>
                </a:path>
              </a:pathLst>
            </a:custGeom>
            <a:solidFill>
              <a:srgbClr val="E6914D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10703687" y="1677523"/>
            <a:ext cx="19050" cy="8195199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 flipH="1">
            <a:off x="16707601" y="1734761"/>
            <a:ext cx="19050" cy="8195199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>
            <a:off x="10703807" y="1715622"/>
            <a:ext cx="6060944" cy="1905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AutoShape 12"/>
          <p:cNvSpPr/>
          <p:nvPr/>
        </p:nvSpPr>
        <p:spPr>
          <a:xfrm>
            <a:off x="10656062" y="9872810"/>
            <a:ext cx="6060944" cy="1905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9842390" y="8758896"/>
            <a:ext cx="2622855" cy="1528104"/>
          </a:xfrm>
          <a:custGeom>
            <a:avLst/>
            <a:gdLst/>
            <a:ahLst/>
            <a:cxnLst/>
            <a:rect l="l" t="t" r="r" b="b"/>
            <a:pathLst>
              <a:path w="2622855" h="1528104">
                <a:moveTo>
                  <a:pt x="0" y="0"/>
                </a:moveTo>
                <a:lnTo>
                  <a:pt x="2622855" y="0"/>
                </a:lnTo>
                <a:lnTo>
                  <a:pt x="2622855" y="1528104"/>
                </a:lnTo>
                <a:lnTo>
                  <a:pt x="0" y="1528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7974044">
            <a:off x="10164993" y="1602085"/>
            <a:ext cx="1977649" cy="945676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49" y="0"/>
                </a:lnTo>
                <a:lnTo>
                  <a:pt x="1977649" y="945676"/>
                </a:lnTo>
                <a:lnTo>
                  <a:pt x="0" y="945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2B427FB5-EFDA-397E-FE7E-9344C7347378}"/>
              </a:ext>
            </a:extLst>
          </p:cNvPr>
          <p:cNvSpPr/>
          <p:nvPr/>
        </p:nvSpPr>
        <p:spPr>
          <a:xfrm rot="20480170" flipH="1">
            <a:off x="-2402941" y="5607826"/>
            <a:ext cx="9341253" cy="6234150"/>
          </a:xfrm>
          <a:custGeom>
            <a:avLst/>
            <a:gdLst/>
            <a:ahLst/>
            <a:cxnLst/>
            <a:rect l="l" t="t" r="r" b="b"/>
            <a:pathLst>
              <a:path w="16310490" h="11219383">
                <a:moveTo>
                  <a:pt x="0" y="0"/>
                </a:moveTo>
                <a:lnTo>
                  <a:pt x="16310489" y="0"/>
                </a:lnTo>
                <a:lnTo>
                  <a:pt x="16310489" y="11219383"/>
                </a:lnTo>
                <a:lnTo>
                  <a:pt x="0" y="1121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9155750" y="4321238"/>
            <a:ext cx="8329947" cy="356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pt-BR" sz="39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Nosso </a:t>
            </a:r>
            <a:r>
              <a:rPr lang="pt-BR" sz="3999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chatbot</a:t>
            </a:r>
            <a:r>
              <a:rPr lang="pt-BR" sz="39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tem uma função para resgate de animais, fornecendo dicas sobre como agir e informações de contato com a ONG.</a:t>
            </a:r>
            <a:endParaRPr lang="en-US" sz="3999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44049" y="2095500"/>
            <a:ext cx="7953351" cy="181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8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Resgate</a:t>
            </a:r>
            <a:r>
              <a:rPr lang="en-US" sz="8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de </a:t>
            </a:r>
            <a:r>
              <a:rPr lang="en-US" sz="8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Animais</a:t>
            </a:r>
            <a:endParaRPr lang="en-US" sz="8000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pic>
        <p:nvPicPr>
          <p:cNvPr id="16" name="Imagem 15" descr="Gato com a língua de fora">
            <a:extLst>
              <a:ext uri="{FF2B5EF4-FFF2-40B4-BE49-F238E27FC236}">
                <a16:creationId xmlns:a16="http://schemas.microsoft.com/office/drawing/2014/main" id="{5DED032F-1E6F-2F55-5B2C-A17AF17D1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3" y="1562100"/>
            <a:ext cx="6705600" cy="7924800"/>
          </a:xfrm>
          <a:prstGeom prst="rect">
            <a:avLst/>
          </a:prstGeom>
        </p:spPr>
      </p:pic>
      <p:sp>
        <p:nvSpPr>
          <p:cNvPr id="24" name="Freeform 5">
            <a:extLst>
              <a:ext uri="{FF2B5EF4-FFF2-40B4-BE49-F238E27FC236}">
                <a16:creationId xmlns:a16="http://schemas.microsoft.com/office/drawing/2014/main" id="{59F1C2DB-9135-14CE-E7FA-40E61702DB99}"/>
              </a:ext>
            </a:extLst>
          </p:cNvPr>
          <p:cNvSpPr/>
          <p:nvPr/>
        </p:nvSpPr>
        <p:spPr>
          <a:xfrm rot="17441308" flipH="1">
            <a:off x="5581999" y="8011113"/>
            <a:ext cx="3463414" cy="2033126"/>
          </a:xfrm>
          <a:custGeom>
            <a:avLst/>
            <a:gdLst/>
            <a:ahLst/>
            <a:cxnLst/>
            <a:rect l="l" t="t" r="r" b="b"/>
            <a:pathLst>
              <a:path w="3463414" h="2033126">
                <a:moveTo>
                  <a:pt x="3463414" y="0"/>
                </a:moveTo>
                <a:lnTo>
                  <a:pt x="0" y="0"/>
                </a:lnTo>
                <a:lnTo>
                  <a:pt x="0" y="2033126"/>
                </a:lnTo>
                <a:lnTo>
                  <a:pt x="3463414" y="2033126"/>
                </a:lnTo>
                <a:lnTo>
                  <a:pt x="34634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F1A7609C-536C-53AB-3DA7-403EFE5E8AC2}"/>
              </a:ext>
            </a:extLst>
          </p:cNvPr>
          <p:cNvSpPr/>
          <p:nvPr/>
        </p:nvSpPr>
        <p:spPr>
          <a:xfrm>
            <a:off x="7502621" y="1562100"/>
            <a:ext cx="5282" cy="3320523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1A766ACB-0434-6B62-3524-5ED920AFC096}"/>
              </a:ext>
            </a:extLst>
          </p:cNvPr>
          <p:cNvSpPr/>
          <p:nvPr/>
        </p:nvSpPr>
        <p:spPr>
          <a:xfrm>
            <a:off x="3657600" y="1562100"/>
            <a:ext cx="3897303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1112A0ED-EC6E-9D1F-EF67-4AF624C19534}"/>
              </a:ext>
            </a:extLst>
          </p:cNvPr>
          <p:cNvSpPr/>
          <p:nvPr/>
        </p:nvSpPr>
        <p:spPr>
          <a:xfrm>
            <a:off x="-404546" y="535858"/>
            <a:ext cx="2413698" cy="2600471"/>
          </a:xfrm>
          <a:custGeom>
            <a:avLst/>
            <a:gdLst/>
            <a:ahLst/>
            <a:cxnLst/>
            <a:rect l="l" t="t" r="r" b="b"/>
            <a:pathLst>
              <a:path w="3222791" h="3222791">
                <a:moveTo>
                  <a:pt x="0" y="0"/>
                </a:moveTo>
                <a:lnTo>
                  <a:pt x="3222790" y="0"/>
                </a:lnTo>
                <a:lnTo>
                  <a:pt x="3222790" y="3222791"/>
                </a:lnTo>
                <a:lnTo>
                  <a:pt x="0" y="32227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825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82400" y="1485900"/>
            <a:ext cx="5140642" cy="7710963"/>
          </a:xfrm>
          <a:custGeom>
            <a:avLst/>
            <a:gdLst/>
            <a:ahLst/>
            <a:cxnLst/>
            <a:rect l="l" t="t" r="r" b="b"/>
            <a:pathLst>
              <a:path w="5140642" h="7710963">
                <a:moveTo>
                  <a:pt x="0" y="0"/>
                </a:moveTo>
                <a:lnTo>
                  <a:pt x="5140642" y="0"/>
                </a:lnTo>
                <a:lnTo>
                  <a:pt x="514064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6126" y="5931281"/>
            <a:ext cx="8030842" cy="268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8"/>
              </a:lnSpc>
            </a:pPr>
            <a:r>
              <a:rPr lang="en-US" sz="3856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O chatbot pode enviar áudios para o usuário caso essa opção seja ativada.</a:t>
            </a:r>
          </a:p>
          <a:p>
            <a:pPr algn="ctr">
              <a:lnSpc>
                <a:spcPts val="5398"/>
              </a:lnSpc>
              <a:spcBef>
                <a:spcPct val="0"/>
              </a:spcBef>
            </a:pPr>
            <a:endParaRPr lang="en-US" sz="3856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6126" y="2501264"/>
            <a:ext cx="7357979" cy="264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8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Conversão</a:t>
            </a:r>
            <a:r>
              <a:rPr lang="en-US" sz="8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</a:t>
            </a:r>
            <a:r>
              <a:rPr lang="en-US" sz="8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Texto</a:t>
            </a:r>
            <a:r>
              <a:rPr lang="en-US" sz="8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</a:t>
            </a:r>
            <a:r>
              <a:rPr lang="en-US" sz="8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em</a:t>
            </a:r>
            <a:r>
              <a:rPr lang="en-US" sz="8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</a:t>
            </a:r>
            <a:r>
              <a:rPr lang="en-US" sz="8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áudio</a:t>
            </a:r>
            <a:endParaRPr lang="en-US" sz="8000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14761273" y="7223155"/>
            <a:ext cx="2879000" cy="2802398"/>
          </a:xfrm>
          <a:custGeom>
            <a:avLst/>
            <a:gdLst/>
            <a:ahLst/>
            <a:cxnLst/>
            <a:rect l="l" t="t" r="r" b="b"/>
            <a:pathLst>
              <a:path w="2879000" h="2802398">
                <a:moveTo>
                  <a:pt x="2879001" y="0"/>
                </a:moveTo>
                <a:lnTo>
                  <a:pt x="0" y="0"/>
                </a:lnTo>
                <a:lnTo>
                  <a:pt x="0" y="2802397"/>
                </a:lnTo>
                <a:lnTo>
                  <a:pt x="2879001" y="2802397"/>
                </a:lnTo>
                <a:lnTo>
                  <a:pt x="28790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021352" y="916468"/>
            <a:ext cx="1765562" cy="1764581"/>
          </a:xfrm>
          <a:custGeom>
            <a:avLst/>
            <a:gdLst/>
            <a:ahLst/>
            <a:cxnLst/>
            <a:rect l="l" t="t" r="r" b="b"/>
            <a:pathLst>
              <a:path w="1765562" h="1764581">
                <a:moveTo>
                  <a:pt x="0" y="0"/>
                </a:moveTo>
                <a:lnTo>
                  <a:pt x="1765562" y="0"/>
                </a:lnTo>
                <a:lnTo>
                  <a:pt x="1765562" y="1764581"/>
                </a:lnTo>
                <a:lnTo>
                  <a:pt x="0" y="17645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2057732">
            <a:off x="15027991" y="1355763"/>
            <a:ext cx="2826433" cy="885991"/>
          </a:xfrm>
          <a:custGeom>
            <a:avLst/>
            <a:gdLst/>
            <a:ahLst/>
            <a:cxnLst/>
            <a:rect l="l" t="t" r="r" b="b"/>
            <a:pathLst>
              <a:path w="2826433" h="885991">
                <a:moveTo>
                  <a:pt x="0" y="0"/>
                </a:moveTo>
                <a:lnTo>
                  <a:pt x="2826434" y="0"/>
                </a:lnTo>
                <a:lnTo>
                  <a:pt x="2826434" y="885991"/>
                </a:lnTo>
                <a:lnTo>
                  <a:pt x="0" y="885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11467" y="5143499"/>
            <a:ext cx="4150067" cy="113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Arquitetura do projeto</a:t>
            </a: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B85E1517-9D72-412B-97FB-8F50DBD75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77236"/>
            <a:ext cx="14033716" cy="9532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247D7BE1-B0F1-B1E3-F5EB-1E6D6B8A6B04}"/>
              </a:ext>
            </a:extLst>
          </p:cNvPr>
          <p:cNvSpPr/>
          <p:nvPr/>
        </p:nvSpPr>
        <p:spPr>
          <a:xfrm rot="26271" flipV="1">
            <a:off x="191296" y="6290803"/>
            <a:ext cx="3616561" cy="27638"/>
          </a:xfrm>
          <a:prstGeom prst="line">
            <a:avLst/>
          </a:prstGeom>
          <a:ln w="123825" cap="rnd">
            <a:solidFill>
              <a:srgbClr val="6072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otarPet">
            <a:hlinkClick r:id="" action="ppaction://media"/>
            <a:extLst>
              <a:ext uri="{FF2B5EF4-FFF2-40B4-BE49-F238E27FC236}">
                <a16:creationId xmlns:a16="http://schemas.microsoft.com/office/drawing/2014/main" id="{F5F9D0B0-634C-D03E-E13D-83126642C5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85900"/>
            <a:ext cx="17297400" cy="8515350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57132942-5ABE-824D-42C9-4D54147E13BC}"/>
              </a:ext>
            </a:extLst>
          </p:cNvPr>
          <p:cNvSpPr txBox="1"/>
          <p:nvPr/>
        </p:nvSpPr>
        <p:spPr>
          <a:xfrm>
            <a:off x="6239583" y="350974"/>
            <a:ext cx="5808834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Função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: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Adotar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Pet</a:t>
            </a:r>
          </a:p>
        </p:txBody>
      </p:sp>
    </p:spTree>
    <p:extLst>
      <p:ext uri="{BB962C8B-B14F-4D97-AF65-F5344CB8AC3E}">
        <p14:creationId xmlns:p14="http://schemas.microsoft.com/office/powerpoint/2010/main" val="3322327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57132942-5ABE-824D-42C9-4D54147E13BC}"/>
              </a:ext>
            </a:extLst>
          </p:cNvPr>
          <p:cNvSpPr txBox="1"/>
          <p:nvPr/>
        </p:nvSpPr>
        <p:spPr>
          <a:xfrm>
            <a:off x="6239583" y="350974"/>
            <a:ext cx="5808834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Função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: Fazer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doação</a:t>
            </a:r>
            <a:endParaRPr lang="en-US" sz="5000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pic>
        <p:nvPicPr>
          <p:cNvPr id="2" name="FazerDoação">
            <a:hlinkClick r:id="" action="ppaction://media"/>
            <a:extLst>
              <a:ext uri="{FF2B5EF4-FFF2-40B4-BE49-F238E27FC236}">
                <a16:creationId xmlns:a16="http://schemas.microsoft.com/office/drawing/2014/main" id="{CA88ED6B-0AFD-7840-7FA4-EBF3285E2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1485900"/>
            <a:ext cx="17145000" cy="84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57132942-5ABE-824D-42C9-4D54147E13BC}"/>
              </a:ext>
            </a:extLst>
          </p:cNvPr>
          <p:cNvSpPr txBox="1"/>
          <p:nvPr/>
        </p:nvSpPr>
        <p:spPr>
          <a:xfrm>
            <a:off x="6239583" y="342900"/>
            <a:ext cx="5808834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Função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: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Voluntariar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-se</a:t>
            </a:r>
          </a:p>
        </p:txBody>
      </p:sp>
      <p:pic>
        <p:nvPicPr>
          <p:cNvPr id="2" name="AjudaVoluntaria">
            <a:hlinkClick r:id="" action="ppaction://media"/>
            <a:extLst>
              <a:ext uri="{FF2B5EF4-FFF2-40B4-BE49-F238E27FC236}">
                <a16:creationId xmlns:a16="http://schemas.microsoft.com/office/drawing/2014/main" id="{AB22E428-CB1E-1800-754B-A2E4776A2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477826"/>
            <a:ext cx="17526000" cy="86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6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57132942-5ABE-824D-42C9-4D54147E13BC}"/>
              </a:ext>
            </a:extLst>
          </p:cNvPr>
          <p:cNvSpPr txBox="1"/>
          <p:nvPr/>
        </p:nvSpPr>
        <p:spPr>
          <a:xfrm>
            <a:off x="5634391" y="342900"/>
            <a:ext cx="7019217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Função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: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Informações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sobre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a ONG</a:t>
            </a:r>
          </a:p>
        </p:txBody>
      </p:sp>
      <p:pic>
        <p:nvPicPr>
          <p:cNvPr id="2" name="infoOng">
            <a:hlinkClick r:id="" action="ppaction://media"/>
            <a:extLst>
              <a:ext uri="{FF2B5EF4-FFF2-40B4-BE49-F238E27FC236}">
                <a16:creationId xmlns:a16="http://schemas.microsoft.com/office/drawing/2014/main" id="{DEDC3683-419D-538D-E66D-C2B10AC13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477826"/>
            <a:ext cx="17525999" cy="84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3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57132942-5ABE-824D-42C9-4D54147E13BC}"/>
              </a:ext>
            </a:extLst>
          </p:cNvPr>
          <p:cNvSpPr txBox="1"/>
          <p:nvPr/>
        </p:nvSpPr>
        <p:spPr>
          <a:xfrm>
            <a:off x="6239583" y="350974"/>
            <a:ext cx="5808834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Função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: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Serviço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de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dicas</a:t>
            </a:r>
            <a:endParaRPr lang="en-US" sz="5000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pic>
        <p:nvPicPr>
          <p:cNvPr id="2" name="dicasPet">
            <a:hlinkClick r:id="" action="ppaction://media"/>
            <a:extLst>
              <a:ext uri="{FF2B5EF4-FFF2-40B4-BE49-F238E27FC236}">
                <a16:creationId xmlns:a16="http://schemas.microsoft.com/office/drawing/2014/main" id="{084BF8EF-24C5-26B4-12A7-8387C7E4B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501588"/>
            <a:ext cx="17983200" cy="84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96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57132942-5ABE-824D-42C9-4D54147E13BC}"/>
              </a:ext>
            </a:extLst>
          </p:cNvPr>
          <p:cNvSpPr txBox="1"/>
          <p:nvPr/>
        </p:nvSpPr>
        <p:spPr>
          <a:xfrm>
            <a:off x="6239583" y="350974"/>
            <a:ext cx="5808834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Função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: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Serviço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de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resgate</a:t>
            </a:r>
            <a:endParaRPr lang="en-US" sz="5000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pic>
        <p:nvPicPr>
          <p:cNvPr id="2" name="resgateAnimalCompleto">
            <a:hlinkClick r:id="" action="ppaction://media"/>
            <a:extLst>
              <a:ext uri="{FF2B5EF4-FFF2-40B4-BE49-F238E27FC236}">
                <a16:creationId xmlns:a16="http://schemas.microsoft.com/office/drawing/2014/main" id="{FF4113F4-B2E2-D1A0-E2C6-5088C804C0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485900"/>
            <a:ext cx="17678400" cy="858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8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2207733" y="7244787"/>
            <a:ext cx="7315200" cy="3378292"/>
          </a:xfrm>
          <a:custGeom>
            <a:avLst/>
            <a:gdLst/>
            <a:ahLst/>
            <a:cxnLst/>
            <a:rect l="l" t="t" r="r" b="b"/>
            <a:pathLst>
              <a:path w="7315200" h="3378292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6048835" y="1038995"/>
            <a:ext cx="5991004" cy="129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110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Equipe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67572" y="5123924"/>
            <a:ext cx="2610445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Gabriel Alves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199233" y="7244787"/>
            <a:ext cx="7315200" cy="3378292"/>
          </a:xfrm>
          <a:custGeom>
            <a:avLst/>
            <a:gdLst/>
            <a:ahLst/>
            <a:cxnLst/>
            <a:rect l="l" t="t" r="r" b="b"/>
            <a:pathLst>
              <a:path w="7315200" h="3378292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 rot="2839645">
            <a:off x="1028622" y="1509845"/>
            <a:ext cx="1343992" cy="1377412"/>
          </a:xfrm>
          <a:custGeom>
            <a:avLst/>
            <a:gdLst/>
            <a:ahLst/>
            <a:cxnLst/>
            <a:rect l="l" t="t" r="r" b="b"/>
            <a:pathLst>
              <a:path w="1343992" h="1377412">
                <a:moveTo>
                  <a:pt x="0" y="0"/>
                </a:moveTo>
                <a:lnTo>
                  <a:pt x="1343992" y="0"/>
                </a:lnTo>
                <a:lnTo>
                  <a:pt x="1343992" y="1377412"/>
                </a:lnTo>
                <a:lnTo>
                  <a:pt x="0" y="137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 rot="2408049">
            <a:off x="1309992" y="3564182"/>
            <a:ext cx="1115375" cy="1143111"/>
          </a:xfrm>
          <a:custGeom>
            <a:avLst/>
            <a:gdLst/>
            <a:ahLst/>
            <a:cxnLst/>
            <a:rect l="l" t="t" r="r" b="b"/>
            <a:pathLst>
              <a:path w="1115375" h="1143111">
                <a:moveTo>
                  <a:pt x="0" y="0"/>
                </a:moveTo>
                <a:lnTo>
                  <a:pt x="1115375" y="0"/>
                </a:lnTo>
                <a:lnTo>
                  <a:pt x="1115375" y="1143111"/>
                </a:lnTo>
                <a:lnTo>
                  <a:pt x="0" y="114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 rot="-8357280">
            <a:off x="14835772" y="1604818"/>
            <a:ext cx="3043499" cy="1455346"/>
          </a:xfrm>
          <a:custGeom>
            <a:avLst/>
            <a:gdLst/>
            <a:ahLst/>
            <a:cxnLst/>
            <a:rect l="l" t="t" r="r" b="b"/>
            <a:pathLst>
              <a:path w="3043499" h="1455346">
                <a:moveTo>
                  <a:pt x="0" y="0"/>
                </a:moveTo>
                <a:lnTo>
                  <a:pt x="3043500" y="0"/>
                </a:lnTo>
                <a:lnTo>
                  <a:pt x="3043500" y="1455346"/>
                </a:lnTo>
                <a:lnTo>
                  <a:pt x="0" y="1455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A0C106B-6A86-0560-0CE3-AA22F22CF4A1}"/>
              </a:ext>
            </a:extLst>
          </p:cNvPr>
          <p:cNvSpPr txBox="1"/>
          <p:nvPr/>
        </p:nvSpPr>
        <p:spPr>
          <a:xfrm>
            <a:off x="7493718" y="5100008"/>
            <a:ext cx="3097857" cy="1084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Gustavo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Cortez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496F87A-5B2E-B752-5452-D4361C06618A}"/>
              </a:ext>
            </a:extLst>
          </p:cNvPr>
          <p:cNvSpPr txBox="1"/>
          <p:nvPr/>
        </p:nvSpPr>
        <p:spPr>
          <a:xfrm>
            <a:off x="11961978" y="5044367"/>
            <a:ext cx="3097857" cy="1084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Gustavo Vasconcelos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CE189FFE-37EF-7886-3201-D3AEF3E14557}"/>
              </a:ext>
            </a:extLst>
          </p:cNvPr>
          <p:cNvSpPr txBox="1"/>
          <p:nvPr/>
        </p:nvSpPr>
        <p:spPr>
          <a:xfrm>
            <a:off x="5301870" y="8565171"/>
            <a:ext cx="2610445" cy="108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Vanessa Mendonça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6C3CC950-278E-D26B-F982-9E08CF521AB4}"/>
              </a:ext>
            </a:extLst>
          </p:cNvPr>
          <p:cNvSpPr txBox="1"/>
          <p:nvPr/>
        </p:nvSpPr>
        <p:spPr>
          <a:xfrm>
            <a:off x="9971385" y="8585502"/>
            <a:ext cx="2610445" cy="5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Vitor Vieira</a:t>
            </a:r>
          </a:p>
        </p:txBody>
      </p:sp>
      <p:pic>
        <p:nvPicPr>
          <p:cNvPr id="32" name="Imagem 31" descr="Homem em frente a espelho com celular na mão&#10;&#10;Descrição gerada automaticamente">
            <a:extLst>
              <a:ext uri="{FF2B5EF4-FFF2-40B4-BE49-F238E27FC236}">
                <a16:creationId xmlns:a16="http://schemas.microsoft.com/office/drawing/2014/main" id="{5A5F4B9B-A8AE-DBF0-93C3-4531482792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334" y="2768192"/>
            <a:ext cx="2249143" cy="2249143"/>
          </a:xfrm>
          <a:prstGeom prst="ellipse">
            <a:avLst/>
          </a:prstGeom>
        </p:spPr>
      </p:pic>
      <p:pic>
        <p:nvPicPr>
          <p:cNvPr id="34" name="Imagem 33" descr="Rosto de homem visto de perto&#10;&#10;Descrição gerada automaticamente">
            <a:extLst>
              <a:ext uri="{FF2B5EF4-FFF2-40B4-BE49-F238E27FC236}">
                <a16:creationId xmlns:a16="http://schemas.microsoft.com/office/drawing/2014/main" id="{6C14B98A-BE0B-9D06-6D2F-B36C98BDBF1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4" t="15010" r="2664" b="27760"/>
          <a:stretch/>
        </p:blipFill>
        <p:spPr>
          <a:xfrm>
            <a:off x="10142339" y="6221789"/>
            <a:ext cx="2268535" cy="2308072"/>
          </a:xfrm>
          <a:prstGeom prst="ellipse">
            <a:avLst/>
          </a:prstGeom>
        </p:spPr>
      </p:pic>
      <p:pic>
        <p:nvPicPr>
          <p:cNvPr id="36" name="Imagem 35" descr="Mulher com cabelos longos&#10;&#10;Descrição gerada automaticamente">
            <a:extLst>
              <a:ext uri="{FF2B5EF4-FFF2-40B4-BE49-F238E27FC236}">
                <a16:creationId xmlns:a16="http://schemas.microsoft.com/office/drawing/2014/main" id="{804A8D13-F8D8-7F36-D9B0-AE4250BC964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9529" y="6163907"/>
            <a:ext cx="2268535" cy="2365954"/>
          </a:xfrm>
          <a:prstGeom prst="ellipse">
            <a:avLst/>
          </a:prstGeom>
        </p:spPr>
      </p:pic>
      <p:pic>
        <p:nvPicPr>
          <p:cNvPr id="40" name="Imagem 39" descr="Homem com camiseta preta&#10;&#10;Descrição gerada automaticamente">
            <a:extLst>
              <a:ext uri="{FF2B5EF4-FFF2-40B4-BE49-F238E27FC236}">
                <a16:creationId xmlns:a16="http://schemas.microsoft.com/office/drawing/2014/main" id="{C1D19005-57B6-1A59-6BB1-C8D3027DFD4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65" y="2682456"/>
            <a:ext cx="2268535" cy="2294306"/>
          </a:xfrm>
          <a:prstGeom prst="ellipse">
            <a:avLst/>
          </a:prstGeom>
        </p:spPr>
      </p:pic>
      <p:pic>
        <p:nvPicPr>
          <p:cNvPr id="42" name="Imagem 41" descr="Homem de camisa preta&#10;&#10;Descrição gerada automaticamente">
            <a:extLst>
              <a:ext uri="{FF2B5EF4-FFF2-40B4-BE49-F238E27FC236}">
                <a16:creationId xmlns:a16="http://schemas.microsoft.com/office/drawing/2014/main" id="{846E08E2-DB4A-3EC8-7B71-7EB0F5B17B9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63" y="2768192"/>
            <a:ext cx="2343074" cy="2294306"/>
          </a:xfrm>
          <a:prstGeom prst="ellipse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57132942-5ABE-824D-42C9-4D54147E13BC}"/>
              </a:ext>
            </a:extLst>
          </p:cNvPr>
          <p:cNvSpPr txBox="1"/>
          <p:nvPr/>
        </p:nvSpPr>
        <p:spPr>
          <a:xfrm>
            <a:off x="6239583" y="350974"/>
            <a:ext cx="5808834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Função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: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Texto</a:t>
            </a:r>
            <a:r>
              <a:rPr lang="en-US" sz="5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para </a:t>
            </a:r>
            <a:r>
              <a:rPr lang="en-US" sz="50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áudio</a:t>
            </a:r>
            <a:endParaRPr lang="en-US" sz="5000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pic>
        <p:nvPicPr>
          <p:cNvPr id="2" name="textToSpeach">
            <a:hlinkClick r:id="" action="ppaction://media"/>
            <a:extLst>
              <a:ext uri="{FF2B5EF4-FFF2-40B4-BE49-F238E27FC236}">
                <a16:creationId xmlns:a16="http://schemas.microsoft.com/office/drawing/2014/main" id="{511C868C-09B7-FEB2-1BEA-4BE3626DE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1524000"/>
            <a:ext cx="178308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4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4">
            <a:extLst>
              <a:ext uri="{FF2B5EF4-FFF2-40B4-BE49-F238E27FC236}">
                <a16:creationId xmlns:a16="http://schemas.microsoft.com/office/drawing/2014/main" id="{A14738CA-E6E0-D861-E3AB-EE57F470D259}"/>
              </a:ext>
            </a:extLst>
          </p:cNvPr>
          <p:cNvSpPr/>
          <p:nvPr/>
        </p:nvSpPr>
        <p:spPr>
          <a:xfrm rot="26271" flipV="1">
            <a:off x="2160634" y="6155279"/>
            <a:ext cx="14399354" cy="110041"/>
          </a:xfrm>
          <a:prstGeom prst="line">
            <a:avLst/>
          </a:prstGeom>
          <a:ln w="123825" cap="rnd">
            <a:solidFill>
              <a:srgbClr val="6072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BD991A8-331F-5712-3F95-9BD9AC99983B}"/>
              </a:ext>
            </a:extLst>
          </p:cNvPr>
          <p:cNvSpPr/>
          <p:nvPr/>
        </p:nvSpPr>
        <p:spPr>
          <a:xfrm rot="20277552">
            <a:off x="1300098" y="1833335"/>
            <a:ext cx="744374" cy="762930"/>
          </a:xfrm>
          <a:custGeom>
            <a:avLst/>
            <a:gdLst/>
            <a:ahLst/>
            <a:cxnLst/>
            <a:rect l="l" t="t" r="r" b="b"/>
            <a:pathLst>
              <a:path w="744374" h="762930">
                <a:moveTo>
                  <a:pt x="0" y="0"/>
                </a:moveTo>
                <a:lnTo>
                  <a:pt x="744374" y="0"/>
                </a:lnTo>
                <a:lnTo>
                  <a:pt x="744374" y="762930"/>
                </a:lnTo>
                <a:lnTo>
                  <a:pt x="0" y="76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C2B1315-88C7-7714-81BB-54C41E2A8326}"/>
              </a:ext>
            </a:extLst>
          </p:cNvPr>
          <p:cNvSpPr txBox="1"/>
          <p:nvPr/>
        </p:nvSpPr>
        <p:spPr>
          <a:xfrm>
            <a:off x="2160424" y="3020316"/>
            <a:ext cx="14399775" cy="3758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4"/>
              </a:lnSpc>
            </a:pPr>
            <a:r>
              <a:rPr lang="en-US" sz="166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Obrigado</a:t>
            </a:r>
            <a:r>
              <a:rPr lang="en-US" sz="166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Pela </a:t>
            </a:r>
            <a:r>
              <a:rPr lang="en-US" sz="16600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Atenção</a:t>
            </a:r>
            <a:endParaRPr lang="en-US" sz="16600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CB0F79EC-5ADB-A05C-3A3E-F64134BA3873}"/>
              </a:ext>
            </a:extLst>
          </p:cNvPr>
          <p:cNvSpPr/>
          <p:nvPr/>
        </p:nvSpPr>
        <p:spPr>
          <a:xfrm rot="3952544">
            <a:off x="7521041" y="9227862"/>
            <a:ext cx="2346452" cy="969361"/>
          </a:xfrm>
          <a:custGeom>
            <a:avLst/>
            <a:gdLst/>
            <a:ahLst/>
            <a:cxnLst/>
            <a:rect l="l" t="t" r="r" b="b"/>
            <a:pathLst>
              <a:path w="1966350" h="616384">
                <a:moveTo>
                  <a:pt x="0" y="0"/>
                </a:moveTo>
                <a:lnTo>
                  <a:pt x="1966350" y="0"/>
                </a:lnTo>
                <a:lnTo>
                  <a:pt x="1966350" y="616384"/>
                </a:lnTo>
                <a:lnTo>
                  <a:pt x="0" y="616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2DD9A171-B393-F9C8-9A93-2FD362AE6363}"/>
              </a:ext>
            </a:extLst>
          </p:cNvPr>
          <p:cNvSpPr/>
          <p:nvPr/>
        </p:nvSpPr>
        <p:spPr>
          <a:xfrm>
            <a:off x="16537787" y="8530144"/>
            <a:ext cx="3048000" cy="2364798"/>
          </a:xfrm>
          <a:custGeom>
            <a:avLst/>
            <a:gdLst/>
            <a:ahLst/>
            <a:cxnLst/>
            <a:rect l="l" t="t" r="r" b="b"/>
            <a:pathLst>
              <a:path w="1765562" h="1764581">
                <a:moveTo>
                  <a:pt x="0" y="0"/>
                </a:moveTo>
                <a:lnTo>
                  <a:pt x="1765562" y="0"/>
                </a:lnTo>
                <a:lnTo>
                  <a:pt x="1765562" y="1764581"/>
                </a:lnTo>
                <a:lnTo>
                  <a:pt x="0" y="17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61EF0697-C407-4FDA-6C35-49038B6DDE02}"/>
              </a:ext>
            </a:extLst>
          </p:cNvPr>
          <p:cNvSpPr/>
          <p:nvPr/>
        </p:nvSpPr>
        <p:spPr>
          <a:xfrm rot="-1182915">
            <a:off x="-1436974" y="4583338"/>
            <a:ext cx="3255084" cy="1446847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49" y="0"/>
                </a:lnTo>
                <a:lnTo>
                  <a:pt x="1977649" y="945676"/>
                </a:lnTo>
                <a:lnTo>
                  <a:pt x="0" y="945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73A58675-F056-630F-CEF8-B8A6D91EE2FB}"/>
              </a:ext>
            </a:extLst>
          </p:cNvPr>
          <p:cNvSpPr/>
          <p:nvPr/>
        </p:nvSpPr>
        <p:spPr>
          <a:xfrm rot="2680638">
            <a:off x="11273133" y="7969070"/>
            <a:ext cx="2447335" cy="1426448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50" y="0"/>
                </a:lnTo>
                <a:lnTo>
                  <a:pt x="1977650" y="945676"/>
                </a:lnTo>
                <a:lnTo>
                  <a:pt x="0" y="945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A49FB3E-AFB9-49D5-FC41-A69B5A4CB584}"/>
              </a:ext>
            </a:extLst>
          </p:cNvPr>
          <p:cNvSpPr/>
          <p:nvPr/>
        </p:nvSpPr>
        <p:spPr>
          <a:xfrm rot="2740303">
            <a:off x="264230" y="8327929"/>
            <a:ext cx="1757538" cy="2304267"/>
          </a:xfrm>
          <a:custGeom>
            <a:avLst/>
            <a:gdLst/>
            <a:ahLst/>
            <a:cxnLst/>
            <a:rect l="l" t="t" r="r" b="b"/>
            <a:pathLst>
              <a:path w="744374" h="762930">
                <a:moveTo>
                  <a:pt x="0" y="0"/>
                </a:moveTo>
                <a:lnTo>
                  <a:pt x="744374" y="0"/>
                </a:lnTo>
                <a:lnTo>
                  <a:pt x="744374" y="762930"/>
                </a:lnTo>
                <a:lnTo>
                  <a:pt x="0" y="76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B88AB1D-C28D-4DCD-DCB3-7DEA7970939D}"/>
              </a:ext>
            </a:extLst>
          </p:cNvPr>
          <p:cNvSpPr/>
          <p:nvPr/>
        </p:nvSpPr>
        <p:spPr>
          <a:xfrm>
            <a:off x="3505200" y="7090656"/>
            <a:ext cx="1905000" cy="1591638"/>
          </a:xfrm>
          <a:custGeom>
            <a:avLst/>
            <a:gdLst/>
            <a:ahLst/>
            <a:cxnLst/>
            <a:rect l="l" t="t" r="r" b="b"/>
            <a:pathLst>
              <a:path w="1765562" h="1764581">
                <a:moveTo>
                  <a:pt x="0" y="0"/>
                </a:moveTo>
                <a:lnTo>
                  <a:pt x="1765562" y="0"/>
                </a:lnTo>
                <a:lnTo>
                  <a:pt x="1765562" y="1764581"/>
                </a:lnTo>
                <a:lnTo>
                  <a:pt x="0" y="17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CEA9BD67-07FE-4AA6-0ACE-F9F771C0DB0F}"/>
              </a:ext>
            </a:extLst>
          </p:cNvPr>
          <p:cNvSpPr/>
          <p:nvPr/>
        </p:nvSpPr>
        <p:spPr>
          <a:xfrm rot="18580119">
            <a:off x="15845225" y="1209135"/>
            <a:ext cx="1764135" cy="828362"/>
          </a:xfrm>
          <a:custGeom>
            <a:avLst/>
            <a:gdLst/>
            <a:ahLst/>
            <a:cxnLst/>
            <a:rect l="l" t="t" r="r" b="b"/>
            <a:pathLst>
              <a:path w="1966350" h="616384">
                <a:moveTo>
                  <a:pt x="0" y="0"/>
                </a:moveTo>
                <a:lnTo>
                  <a:pt x="1966350" y="0"/>
                </a:lnTo>
                <a:lnTo>
                  <a:pt x="1966350" y="616384"/>
                </a:lnTo>
                <a:lnTo>
                  <a:pt x="0" y="616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DDED4606-59F0-B99A-00FF-B21173E06EA6}"/>
              </a:ext>
            </a:extLst>
          </p:cNvPr>
          <p:cNvGrpSpPr/>
          <p:nvPr/>
        </p:nvGrpSpPr>
        <p:grpSpPr>
          <a:xfrm rot="20347692">
            <a:off x="7285581" y="1036587"/>
            <a:ext cx="2179307" cy="1637264"/>
            <a:chOff x="0" y="0"/>
            <a:chExt cx="2249501" cy="2363384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93E61AE-B00C-9C2C-0635-1EA83153FC85}"/>
                </a:ext>
              </a:extLst>
            </p:cNvPr>
            <p:cNvSpPr/>
            <p:nvPr/>
          </p:nvSpPr>
          <p:spPr>
            <a:xfrm>
              <a:off x="127" y="127"/>
              <a:ext cx="2249170" cy="2363216"/>
            </a:xfrm>
            <a:custGeom>
              <a:avLst/>
              <a:gdLst/>
              <a:ahLst/>
              <a:cxnLst/>
              <a:rect l="l" t="t" r="r" b="b"/>
              <a:pathLst>
                <a:path w="2249170" h="2363216">
                  <a:moveTo>
                    <a:pt x="1662684" y="0"/>
                  </a:moveTo>
                  <a:cubicBezTo>
                    <a:pt x="1313053" y="0"/>
                    <a:pt x="1122553" y="596519"/>
                    <a:pt x="1122553" y="596519"/>
                  </a:cubicBezTo>
                  <a:cubicBezTo>
                    <a:pt x="1122553" y="596519"/>
                    <a:pt x="930529" y="20193"/>
                    <a:pt x="614553" y="20193"/>
                  </a:cubicBezTo>
                  <a:cubicBezTo>
                    <a:pt x="572135" y="20193"/>
                    <a:pt x="527431" y="30607"/>
                    <a:pt x="480568" y="54356"/>
                  </a:cubicBezTo>
                  <a:cubicBezTo>
                    <a:pt x="0" y="297434"/>
                    <a:pt x="1134618" y="2363216"/>
                    <a:pt x="1134618" y="2363216"/>
                  </a:cubicBezTo>
                  <a:cubicBezTo>
                    <a:pt x="1134618" y="2363216"/>
                    <a:pt x="2249170" y="88138"/>
                    <a:pt x="1714754" y="4445"/>
                  </a:cubicBezTo>
                  <a:cubicBezTo>
                    <a:pt x="1696974" y="1397"/>
                    <a:pt x="1679575" y="127"/>
                    <a:pt x="1662684" y="127"/>
                  </a:cubicBezTo>
                  <a:close/>
                </a:path>
              </a:pathLst>
            </a:custGeom>
            <a:solidFill>
              <a:srgbClr val="E6914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9">
            <a:extLst>
              <a:ext uri="{FF2B5EF4-FFF2-40B4-BE49-F238E27FC236}">
                <a16:creationId xmlns:a16="http://schemas.microsoft.com/office/drawing/2014/main" id="{A7E67662-C5DF-AA76-EE16-7D01EEFD470B}"/>
              </a:ext>
            </a:extLst>
          </p:cNvPr>
          <p:cNvGrpSpPr/>
          <p:nvPr/>
        </p:nvGrpSpPr>
        <p:grpSpPr>
          <a:xfrm rot="1328227" flipH="1">
            <a:off x="9101666" y="897799"/>
            <a:ext cx="1629800" cy="1215458"/>
            <a:chOff x="0" y="0"/>
            <a:chExt cx="2249501" cy="2363384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9E7E96E-7C20-8EAD-2358-0235E0E17572}"/>
                </a:ext>
              </a:extLst>
            </p:cNvPr>
            <p:cNvSpPr/>
            <p:nvPr/>
          </p:nvSpPr>
          <p:spPr>
            <a:xfrm>
              <a:off x="127" y="127"/>
              <a:ext cx="2249170" cy="2363216"/>
            </a:xfrm>
            <a:custGeom>
              <a:avLst/>
              <a:gdLst/>
              <a:ahLst/>
              <a:cxnLst/>
              <a:rect l="l" t="t" r="r" b="b"/>
              <a:pathLst>
                <a:path w="2249170" h="2363216">
                  <a:moveTo>
                    <a:pt x="1662684" y="0"/>
                  </a:moveTo>
                  <a:cubicBezTo>
                    <a:pt x="1313053" y="0"/>
                    <a:pt x="1122553" y="596519"/>
                    <a:pt x="1122553" y="596519"/>
                  </a:cubicBezTo>
                  <a:cubicBezTo>
                    <a:pt x="1122553" y="596519"/>
                    <a:pt x="930529" y="20193"/>
                    <a:pt x="614553" y="20193"/>
                  </a:cubicBezTo>
                  <a:cubicBezTo>
                    <a:pt x="572135" y="20193"/>
                    <a:pt x="527431" y="30607"/>
                    <a:pt x="480568" y="54356"/>
                  </a:cubicBezTo>
                  <a:cubicBezTo>
                    <a:pt x="0" y="297434"/>
                    <a:pt x="1134618" y="2363216"/>
                    <a:pt x="1134618" y="2363216"/>
                  </a:cubicBezTo>
                  <a:cubicBezTo>
                    <a:pt x="1134618" y="2363216"/>
                    <a:pt x="2249170" y="88138"/>
                    <a:pt x="1714754" y="4445"/>
                  </a:cubicBezTo>
                  <a:cubicBezTo>
                    <a:pt x="1696974" y="1397"/>
                    <a:pt x="1679575" y="127"/>
                    <a:pt x="1662684" y="127"/>
                  </a:cubicBezTo>
                  <a:close/>
                </a:path>
              </a:pathLst>
            </a:custGeom>
            <a:solidFill>
              <a:srgbClr val="E6914D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Freeform 4">
            <a:extLst>
              <a:ext uri="{FF2B5EF4-FFF2-40B4-BE49-F238E27FC236}">
                <a16:creationId xmlns:a16="http://schemas.microsoft.com/office/drawing/2014/main" id="{4F9F0EA0-8928-47D3-3C0C-1126AFA7BF20}"/>
              </a:ext>
            </a:extLst>
          </p:cNvPr>
          <p:cNvSpPr/>
          <p:nvPr/>
        </p:nvSpPr>
        <p:spPr>
          <a:xfrm rot="21199147">
            <a:off x="1420350" y="468137"/>
            <a:ext cx="1480145" cy="1132063"/>
          </a:xfrm>
          <a:custGeom>
            <a:avLst/>
            <a:gdLst/>
            <a:ahLst/>
            <a:cxnLst/>
            <a:rect l="l" t="t" r="r" b="b"/>
            <a:pathLst>
              <a:path w="744374" h="762930">
                <a:moveTo>
                  <a:pt x="0" y="0"/>
                </a:moveTo>
                <a:lnTo>
                  <a:pt x="744374" y="0"/>
                </a:lnTo>
                <a:lnTo>
                  <a:pt x="744374" y="762930"/>
                </a:lnTo>
                <a:lnTo>
                  <a:pt x="0" y="76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D5564326-1585-CCFC-ECDF-9A7B42713E33}"/>
              </a:ext>
            </a:extLst>
          </p:cNvPr>
          <p:cNvSpPr/>
          <p:nvPr/>
        </p:nvSpPr>
        <p:spPr>
          <a:xfrm rot="10800000" flipH="1">
            <a:off x="4223322" y="608787"/>
            <a:ext cx="2373756" cy="1220933"/>
          </a:xfrm>
          <a:custGeom>
            <a:avLst/>
            <a:gdLst/>
            <a:ahLst/>
            <a:cxnLst/>
            <a:rect l="l" t="t" r="r" b="b"/>
            <a:pathLst>
              <a:path w="3463414" h="2033126">
                <a:moveTo>
                  <a:pt x="3463414" y="0"/>
                </a:moveTo>
                <a:lnTo>
                  <a:pt x="0" y="0"/>
                </a:lnTo>
                <a:lnTo>
                  <a:pt x="0" y="2033126"/>
                </a:lnTo>
                <a:lnTo>
                  <a:pt x="3463414" y="2033126"/>
                </a:lnTo>
                <a:lnTo>
                  <a:pt x="34634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240CE9B2-8F20-D9F3-C0B5-EF341F0A8124}"/>
              </a:ext>
            </a:extLst>
          </p:cNvPr>
          <p:cNvSpPr/>
          <p:nvPr/>
        </p:nvSpPr>
        <p:spPr>
          <a:xfrm rot="17584680" flipH="1">
            <a:off x="14467753" y="7770887"/>
            <a:ext cx="2373756" cy="1220933"/>
          </a:xfrm>
          <a:custGeom>
            <a:avLst/>
            <a:gdLst/>
            <a:ahLst/>
            <a:cxnLst/>
            <a:rect l="l" t="t" r="r" b="b"/>
            <a:pathLst>
              <a:path w="3463414" h="2033126">
                <a:moveTo>
                  <a:pt x="3463414" y="0"/>
                </a:moveTo>
                <a:lnTo>
                  <a:pt x="0" y="0"/>
                </a:lnTo>
                <a:lnTo>
                  <a:pt x="0" y="2033126"/>
                </a:lnTo>
                <a:lnTo>
                  <a:pt x="3463414" y="2033126"/>
                </a:lnTo>
                <a:lnTo>
                  <a:pt x="34634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E3CFB1DD-BABE-B163-615F-09AFDBA6934A}"/>
              </a:ext>
            </a:extLst>
          </p:cNvPr>
          <p:cNvSpPr/>
          <p:nvPr/>
        </p:nvSpPr>
        <p:spPr>
          <a:xfrm rot="8720758">
            <a:off x="12585508" y="-73846"/>
            <a:ext cx="2233221" cy="1008738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50" y="0"/>
                </a:lnTo>
                <a:lnTo>
                  <a:pt x="1977650" y="945676"/>
                </a:lnTo>
                <a:lnTo>
                  <a:pt x="0" y="945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5615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33860" y="1865948"/>
            <a:ext cx="16310490" cy="11219383"/>
          </a:xfrm>
          <a:custGeom>
            <a:avLst/>
            <a:gdLst/>
            <a:ahLst/>
            <a:cxnLst/>
            <a:rect l="l" t="t" r="r" b="b"/>
            <a:pathLst>
              <a:path w="16310490" h="11219383">
                <a:moveTo>
                  <a:pt x="0" y="0"/>
                </a:moveTo>
                <a:lnTo>
                  <a:pt x="16310489" y="0"/>
                </a:lnTo>
                <a:lnTo>
                  <a:pt x="16310489" y="11219383"/>
                </a:lnTo>
                <a:lnTo>
                  <a:pt x="0" y="1121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409700"/>
            <a:ext cx="5991004" cy="129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110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Sobre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6165" y="4032992"/>
            <a:ext cx="4878888" cy="72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38584" lvl="1" indent="-669292" algn="ctr">
              <a:lnSpc>
                <a:spcPts val="5208"/>
              </a:lnSpc>
              <a:buFont typeface="Arial"/>
              <a:buChar char="•"/>
            </a:pPr>
            <a:r>
              <a:rPr lang="en-US" sz="62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O que é?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6165" y="5811882"/>
            <a:ext cx="7311641" cy="72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38584" lvl="1" indent="-669292" algn="ctr">
              <a:lnSpc>
                <a:spcPts val="5208"/>
              </a:lnSpc>
              <a:buFont typeface="Arial"/>
              <a:buChar char="•"/>
            </a:pPr>
            <a:r>
              <a:rPr lang="en-US" sz="62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Nosso objetivo</a:t>
            </a:r>
          </a:p>
        </p:txBody>
      </p:sp>
      <p:sp>
        <p:nvSpPr>
          <p:cNvPr id="6" name="Freeform 6"/>
          <p:cNvSpPr/>
          <p:nvPr/>
        </p:nvSpPr>
        <p:spPr>
          <a:xfrm>
            <a:off x="10479849" y="5592807"/>
            <a:ext cx="8909667" cy="5204031"/>
          </a:xfrm>
          <a:custGeom>
            <a:avLst/>
            <a:gdLst/>
            <a:ahLst/>
            <a:cxnLst/>
            <a:rect l="l" t="t" r="r" b="b"/>
            <a:pathLst>
              <a:path w="8909667" h="5204031">
                <a:moveTo>
                  <a:pt x="0" y="0"/>
                </a:moveTo>
                <a:lnTo>
                  <a:pt x="8909667" y="0"/>
                </a:lnTo>
                <a:lnTo>
                  <a:pt x="8909667" y="5204032"/>
                </a:lnTo>
                <a:lnTo>
                  <a:pt x="0" y="5204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56165" y="7588219"/>
            <a:ext cx="11088200" cy="72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38584" lvl="1" indent="-669292" algn="ctr">
              <a:lnSpc>
                <a:spcPts val="5208"/>
              </a:lnSpc>
              <a:buFont typeface="Arial"/>
              <a:buChar char="•"/>
            </a:pPr>
            <a:r>
              <a:rPr lang="en-US" sz="62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Quem buscamos atender</a:t>
            </a:r>
          </a:p>
        </p:txBody>
      </p:sp>
      <p:sp>
        <p:nvSpPr>
          <p:cNvPr id="8" name="Freeform 8"/>
          <p:cNvSpPr/>
          <p:nvPr/>
        </p:nvSpPr>
        <p:spPr>
          <a:xfrm>
            <a:off x="9517741" y="729241"/>
            <a:ext cx="4053246" cy="4863566"/>
          </a:xfrm>
          <a:custGeom>
            <a:avLst/>
            <a:gdLst/>
            <a:ahLst/>
            <a:cxnLst/>
            <a:rect l="l" t="t" r="r" b="b"/>
            <a:pathLst>
              <a:path w="4053246" h="4863566">
                <a:moveTo>
                  <a:pt x="0" y="0"/>
                </a:moveTo>
                <a:lnTo>
                  <a:pt x="4053247" y="0"/>
                </a:lnTo>
                <a:lnTo>
                  <a:pt x="4053247" y="4863566"/>
                </a:lnTo>
                <a:lnTo>
                  <a:pt x="0" y="4863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8563" y="7216100"/>
            <a:ext cx="1961269" cy="1961269"/>
          </a:xfrm>
          <a:custGeom>
            <a:avLst/>
            <a:gdLst/>
            <a:ahLst/>
            <a:cxnLst/>
            <a:rect l="l" t="t" r="r" b="b"/>
            <a:pathLst>
              <a:path w="1961269" h="1961269">
                <a:moveTo>
                  <a:pt x="0" y="0"/>
                </a:moveTo>
                <a:lnTo>
                  <a:pt x="1961269" y="0"/>
                </a:lnTo>
                <a:lnTo>
                  <a:pt x="1961269" y="1961269"/>
                </a:lnTo>
                <a:lnTo>
                  <a:pt x="0" y="1961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892280" y="1751345"/>
            <a:ext cx="2736019" cy="2736019"/>
          </a:xfrm>
          <a:custGeom>
            <a:avLst/>
            <a:gdLst/>
            <a:ahLst/>
            <a:cxnLst/>
            <a:rect l="l" t="t" r="r" b="b"/>
            <a:pathLst>
              <a:path w="2736019" h="2736019">
                <a:moveTo>
                  <a:pt x="0" y="0"/>
                </a:moveTo>
                <a:lnTo>
                  <a:pt x="2736019" y="0"/>
                </a:lnTo>
                <a:lnTo>
                  <a:pt x="2736019" y="2736019"/>
                </a:lnTo>
                <a:lnTo>
                  <a:pt x="0" y="273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2335200" y="3913470"/>
            <a:ext cx="1926378" cy="1961269"/>
          </a:xfrm>
          <a:custGeom>
            <a:avLst/>
            <a:gdLst/>
            <a:ahLst/>
            <a:cxnLst/>
            <a:rect l="l" t="t" r="r" b="b"/>
            <a:pathLst>
              <a:path w="1926378" h="1961269">
                <a:moveTo>
                  <a:pt x="0" y="0"/>
                </a:moveTo>
                <a:lnTo>
                  <a:pt x="1926378" y="0"/>
                </a:lnTo>
                <a:lnTo>
                  <a:pt x="1926378" y="1961269"/>
                </a:lnTo>
                <a:lnTo>
                  <a:pt x="0" y="19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242213" y="3913470"/>
            <a:ext cx="1961269" cy="1961269"/>
          </a:xfrm>
          <a:custGeom>
            <a:avLst/>
            <a:gdLst/>
            <a:ahLst/>
            <a:cxnLst/>
            <a:rect l="l" t="t" r="r" b="b"/>
            <a:pathLst>
              <a:path w="1961269" h="1961269">
                <a:moveTo>
                  <a:pt x="0" y="0"/>
                </a:moveTo>
                <a:lnTo>
                  <a:pt x="1961269" y="0"/>
                </a:lnTo>
                <a:lnTo>
                  <a:pt x="1961269" y="1961269"/>
                </a:lnTo>
                <a:lnTo>
                  <a:pt x="0" y="19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8184557" y="3913470"/>
            <a:ext cx="1961269" cy="1961269"/>
          </a:xfrm>
          <a:custGeom>
            <a:avLst/>
            <a:gdLst/>
            <a:ahLst/>
            <a:cxnLst/>
            <a:rect l="l" t="t" r="r" b="b"/>
            <a:pathLst>
              <a:path w="1961269" h="1961269">
                <a:moveTo>
                  <a:pt x="0" y="0"/>
                </a:moveTo>
                <a:lnTo>
                  <a:pt x="1961269" y="0"/>
                </a:lnTo>
                <a:lnTo>
                  <a:pt x="1961269" y="1961269"/>
                </a:lnTo>
                <a:lnTo>
                  <a:pt x="0" y="196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1126901" y="3913470"/>
            <a:ext cx="1961269" cy="1961269"/>
          </a:xfrm>
          <a:custGeom>
            <a:avLst/>
            <a:gdLst/>
            <a:ahLst/>
            <a:cxnLst/>
            <a:rect l="l" t="t" r="r" b="b"/>
            <a:pathLst>
              <a:path w="1961269" h="1961269">
                <a:moveTo>
                  <a:pt x="0" y="0"/>
                </a:moveTo>
                <a:lnTo>
                  <a:pt x="1961269" y="0"/>
                </a:lnTo>
                <a:lnTo>
                  <a:pt x="1961269" y="1961269"/>
                </a:lnTo>
                <a:lnTo>
                  <a:pt x="0" y="1961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370923" y="1313517"/>
            <a:ext cx="3357913" cy="3126222"/>
          </a:xfrm>
          <a:custGeom>
            <a:avLst/>
            <a:gdLst/>
            <a:ahLst/>
            <a:cxnLst/>
            <a:rect l="l" t="t" r="r" b="b"/>
            <a:pathLst>
              <a:path w="3357913" h="3126222">
                <a:moveTo>
                  <a:pt x="0" y="0"/>
                </a:moveTo>
                <a:lnTo>
                  <a:pt x="3357913" y="0"/>
                </a:lnTo>
                <a:lnTo>
                  <a:pt x="3357913" y="3126222"/>
                </a:lnTo>
                <a:lnTo>
                  <a:pt x="0" y="3126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4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069245" y="3913470"/>
            <a:ext cx="1961269" cy="1961269"/>
          </a:xfrm>
          <a:custGeom>
            <a:avLst/>
            <a:gdLst/>
            <a:ahLst/>
            <a:cxnLst/>
            <a:rect l="l" t="t" r="r" b="b"/>
            <a:pathLst>
              <a:path w="1961269" h="1961269">
                <a:moveTo>
                  <a:pt x="0" y="0"/>
                </a:moveTo>
                <a:lnTo>
                  <a:pt x="1961269" y="0"/>
                </a:lnTo>
                <a:lnTo>
                  <a:pt x="1961269" y="1961269"/>
                </a:lnTo>
                <a:lnTo>
                  <a:pt x="0" y="196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679318" y="7216100"/>
            <a:ext cx="1961269" cy="1961269"/>
          </a:xfrm>
          <a:custGeom>
            <a:avLst/>
            <a:gdLst/>
            <a:ahLst/>
            <a:cxnLst/>
            <a:rect l="l" t="t" r="r" b="b"/>
            <a:pathLst>
              <a:path w="1961269" h="1961269">
                <a:moveTo>
                  <a:pt x="0" y="0"/>
                </a:moveTo>
                <a:lnTo>
                  <a:pt x="1961270" y="0"/>
                </a:lnTo>
                <a:lnTo>
                  <a:pt x="1961270" y="1961269"/>
                </a:lnTo>
                <a:lnTo>
                  <a:pt x="0" y="19612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2036232">
            <a:off x="15392067" y="7558644"/>
            <a:ext cx="1765562" cy="1764581"/>
          </a:xfrm>
          <a:custGeom>
            <a:avLst/>
            <a:gdLst/>
            <a:ahLst/>
            <a:cxnLst/>
            <a:rect l="l" t="t" r="r" b="b"/>
            <a:pathLst>
              <a:path w="1765562" h="1764581">
                <a:moveTo>
                  <a:pt x="0" y="0"/>
                </a:moveTo>
                <a:lnTo>
                  <a:pt x="1765562" y="0"/>
                </a:lnTo>
                <a:lnTo>
                  <a:pt x="1765562" y="1764582"/>
                </a:lnTo>
                <a:lnTo>
                  <a:pt x="0" y="17645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2155145">
            <a:off x="703358" y="8042817"/>
            <a:ext cx="1966350" cy="616384"/>
          </a:xfrm>
          <a:custGeom>
            <a:avLst/>
            <a:gdLst/>
            <a:ahLst/>
            <a:cxnLst/>
            <a:rect l="l" t="t" r="r" b="b"/>
            <a:pathLst>
              <a:path w="1966350" h="616384">
                <a:moveTo>
                  <a:pt x="0" y="0"/>
                </a:moveTo>
                <a:lnTo>
                  <a:pt x="1966350" y="0"/>
                </a:lnTo>
                <a:lnTo>
                  <a:pt x="1966350" y="616384"/>
                </a:lnTo>
                <a:lnTo>
                  <a:pt x="0" y="6163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4579712" y="800698"/>
            <a:ext cx="9489534" cy="246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11000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Tecnologias usadas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57486" y="6047064"/>
            <a:ext cx="2081808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DynamoDB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47671" y="6047064"/>
            <a:ext cx="470892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S3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7026" y="6047064"/>
            <a:ext cx="2513947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Rekognition</a:t>
            </a:r>
            <a:endParaRPr lang="en-US" sz="3099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640588" y="6047064"/>
            <a:ext cx="933896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Polly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82931" y="6035562"/>
            <a:ext cx="933896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Lex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8217" y="9348819"/>
            <a:ext cx="1821960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BedRock</a:t>
            </a:r>
            <a:endParaRPr lang="en-US" sz="3099" dirty="0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37071" y="9348819"/>
            <a:ext cx="1845761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Lambda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8838" y="3005576"/>
            <a:ext cx="15490323" cy="448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200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Serviços Oferecidos</a:t>
            </a:r>
          </a:p>
        </p:txBody>
      </p:sp>
      <p:sp>
        <p:nvSpPr>
          <p:cNvPr id="3" name="Freeform 3"/>
          <p:cNvSpPr/>
          <p:nvPr/>
        </p:nvSpPr>
        <p:spPr>
          <a:xfrm rot="-1182915">
            <a:off x="727939" y="896383"/>
            <a:ext cx="1977649" cy="945676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50" y="0"/>
                </a:lnTo>
                <a:lnTo>
                  <a:pt x="1977650" y="945676"/>
                </a:lnTo>
                <a:lnTo>
                  <a:pt x="0" y="945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3131557">
            <a:off x="16880073" y="2908514"/>
            <a:ext cx="1977649" cy="945676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50" y="0"/>
                </a:lnTo>
                <a:lnTo>
                  <a:pt x="1977650" y="945675"/>
                </a:lnTo>
                <a:lnTo>
                  <a:pt x="0" y="94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4233143">
            <a:off x="412654" y="7748015"/>
            <a:ext cx="1977649" cy="945676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49" y="0"/>
                </a:lnTo>
                <a:lnTo>
                  <a:pt x="1977649" y="945676"/>
                </a:lnTo>
                <a:lnTo>
                  <a:pt x="0" y="945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799999">
            <a:off x="10680054" y="8547761"/>
            <a:ext cx="1977649" cy="945676"/>
          </a:xfrm>
          <a:custGeom>
            <a:avLst/>
            <a:gdLst/>
            <a:ahLst/>
            <a:cxnLst/>
            <a:rect l="l" t="t" r="r" b="b"/>
            <a:pathLst>
              <a:path w="1977649" h="945676">
                <a:moveTo>
                  <a:pt x="0" y="0"/>
                </a:moveTo>
                <a:lnTo>
                  <a:pt x="1977649" y="0"/>
                </a:lnTo>
                <a:lnTo>
                  <a:pt x="1977649" y="945676"/>
                </a:lnTo>
                <a:lnTo>
                  <a:pt x="0" y="945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4573568" y="8547761"/>
            <a:ext cx="744374" cy="762930"/>
          </a:xfrm>
          <a:custGeom>
            <a:avLst/>
            <a:gdLst/>
            <a:ahLst/>
            <a:cxnLst/>
            <a:rect l="l" t="t" r="r" b="b"/>
            <a:pathLst>
              <a:path w="744374" h="762930">
                <a:moveTo>
                  <a:pt x="0" y="0"/>
                </a:moveTo>
                <a:lnTo>
                  <a:pt x="744374" y="0"/>
                </a:lnTo>
                <a:lnTo>
                  <a:pt x="744374" y="762930"/>
                </a:lnTo>
                <a:lnTo>
                  <a:pt x="0" y="762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490547" y="7693458"/>
            <a:ext cx="744374" cy="762930"/>
          </a:xfrm>
          <a:custGeom>
            <a:avLst/>
            <a:gdLst/>
            <a:ahLst/>
            <a:cxnLst/>
            <a:rect l="l" t="t" r="r" b="b"/>
            <a:pathLst>
              <a:path w="744374" h="762930">
                <a:moveTo>
                  <a:pt x="0" y="0"/>
                </a:moveTo>
                <a:lnTo>
                  <a:pt x="744374" y="0"/>
                </a:lnTo>
                <a:lnTo>
                  <a:pt x="744374" y="762930"/>
                </a:lnTo>
                <a:lnTo>
                  <a:pt x="0" y="762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4496483">
            <a:off x="10100726" y="777179"/>
            <a:ext cx="1030366" cy="1056052"/>
          </a:xfrm>
          <a:custGeom>
            <a:avLst/>
            <a:gdLst/>
            <a:ahLst/>
            <a:cxnLst/>
            <a:rect l="l" t="t" r="r" b="b"/>
            <a:pathLst>
              <a:path w="1030366" h="1056052">
                <a:moveTo>
                  <a:pt x="0" y="0"/>
                </a:moveTo>
                <a:lnTo>
                  <a:pt x="1030366" y="0"/>
                </a:lnTo>
                <a:lnTo>
                  <a:pt x="1030366" y="1056052"/>
                </a:lnTo>
                <a:lnTo>
                  <a:pt x="0" y="1056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5569421">
            <a:off x="8709599" y="681105"/>
            <a:ext cx="868802" cy="890460"/>
          </a:xfrm>
          <a:custGeom>
            <a:avLst/>
            <a:gdLst/>
            <a:ahLst/>
            <a:cxnLst/>
            <a:rect l="l" t="t" r="r" b="b"/>
            <a:pathLst>
              <a:path w="868802" h="890460">
                <a:moveTo>
                  <a:pt x="0" y="0"/>
                </a:moveTo>
                <a:lnTo>
                  <a:pt x="868802" y="0"/>
                </a:lnTo>
                <a:lnTo>
                  <a:pt x="868802" y="890459"/>
                </a:lnTo>
                <a:lnTo>
                  <a:pt x="0" y="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1795049">
            <a:off x="17503984" y="7749066"/>
            <a:ext cx="1294862" cy="1327141"/>
          </a:xfrm>
          <a:custGeom>
            <a:avLst/>
            <a:gdLst/>
            <a:ahLst/>
            <a:cxnLst/>
            <a:rect l="l" t="t" r="r" b="b"/>
            <a:pathLst>
              <a:path w="1294862" h="1327141">
                <a:moveTo>
                  <a:pt x="0" y="0"/>
                </a:moveTo>
                <a:lnTo>
                  <a:pt x="1294862" y="0"/>
                </a:lnTo>
                <a:lnTo>
                  <a:pt x="1294862" y="1327141"/>
                </a:lnTo>
                <a:lnTo>
                  <a:pt x="0" y="1327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3076897">
            <a:off x="14006691" y="8807139"/>
            <a:ext cx="1230746" cy="1230062"/>
          </a:xfrm>
          <a:custGeom>
            <a:avLst/>
            <a:gdLst/>
            <a:ahLst/>
            <a:cxnLst/>
            <a:rect l="l" t="t" r="r" b="b"/>
            <a:pathLst>
              <a:path w="1230746" h="1230062">
                <a:moveTo>
                  <a:pt x="0" y="0"/>
                </a:moveTo>
                <a:lnTo>
                  <a:pt x="1230746" y="0"/>
                </a:lnTo>
                <a:lnTo>
                  <a:pt x="1230746" y="1230062"/>
                </a:lnTo>
                <a:lnTo>
                  <a:pt x="0" y="123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3076897">
            <a:off x="5195159" y="754190"/>
            <a:ext cx="1230746" cy="1230062"/>
          </a:xfrm>
          <a:custGeom>
            <a:avLst/>
            <a:gdLst/>
            <a:ahLst/>
            <a:cxnLst/>
            <a:rect l="l" t="t" r="r" b="b"/>
            <a:pathLst>
              <a:path w="1230746" h="1230062">
                <a:moveTo>
                  <a:pt x="0" y="0"/>
                </a:moveTo>
                <a:lnTo>
                  <a:pt x="1230746" y="0"/>
                </a:lnTo>
                <a:lnTo>
                  <a:pt x="1230746" y="1230062"/>
                </a:lnTo>
                <a:lnTo>
                  <a:pt x="0" y="123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2062956">
            <a:off x="6237441" y="9944306"/>
            <a:ext cx="2186482" cy="685388"/>
          </a:xfrm>
          <a:custGeom>
            <a:avLst/>
            <a:gdLst/>
            <a:ahLst/>
            <a:cxnLst/>
            <a:rect l="l" t="t" r="r" b="b"/>
            <a:pathLst>
              <a:path w="2186482" h="685388">
                <a:moveTo>
                  <a:pt x="0" y="0"/>
                </a:moveTo>
                <a:lnTo>
                  <a:pt x="2186482" y="0"/>
                </a:lnTo>
                <a:lnTo>
                  <a:pt x="2186482" y="685388"/>
                </a:lnTo>
                <a:lnTo>
                  <a:pt x="0" y="685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8396757">
            <a:off x="14316001" y="-279816"/>
            <a:ext cx="2186482" cy="685388"/>
          </a:xfrm>
          <a:custGeom>
            <a:avLst/>
            <a:gdLst/>
            <a:ahLst/>
            <a:cxnLst/>
            <a:rect l="l" t="t" r="r" b="b"/>
            <a:pathLst>
              <a:path w="2186482" h="685388">
                <a:moveTo>
                  <a:pt x="0" y="0"/>
                </a:moveTo>
                <a:lnTo>
                  <a:pt x="2186482" y="0"/>
                </a:lnTo>
                <a:lnTo>
                  <a:pt x="2186482" y="685388"/>
                </a:lnTo>
                <a:lnTo>
                  <a:pt x="0" y="685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3687901">
            <a:off x="-647431" y="4237481"/>
            <a:ext cx="1294862" cy="1327141"/>
          </a:xfrm>
          <a:custGeom>
            <a:avLst/>
            <a:gdLst/>
            <a:ahLst/>
            <a:cxnLst/>
            <a:rect l="l" t="t" r="r" b="b"/>
            <a:pathLst>
              <a:path w="1294862" h="1327141">
                <a:moveTo>
                  <a:pt x="0" y="0"/>
                </a:moveTo>
                <a:lnTo>
                  <a:pt x="1294862" y="0"/>
                </a:lnTo>
                <a:lnTo>
                  <a:pt x="1294862" y="1327141"/>
                </a:lnTo>
                <a:lnTo>
                  <a:pt x="0" y="1327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8104" y="1295400"/>
            <a:ext cx="7357979" cy="179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80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Adotar um Pet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1509" y="3881805"/>
            <a:ext cx="8329947" cy="420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 Nosso chatBot fornece fotos dos animais disponíveis para adoção, permitindo que os usuários possa vê-los de qualquer lugar antes de tomar uma decisão.</a:t>
            </a:r>
          </a:p>
        </p:txBody>
      </p:sp>
      <p:sp>
        <p:nvSpPr>
          <p:cNvPr id="4" name="Freeform 4"/>
          <p:cNvSpPr/>
          <p:nvPr/>
        </p:nvSpPr>
        <p:spPr>
          <a:xfrm>
            <a:off x="11267863" y="1138589"/>
            <a:ext cx="6130451" cy="8119711"/>
          </a:xfrm>
          <a:custGeom>
            <a:avLst/>
            <a:gdLst/>
            <a:ahLst/>
            <a:cxnLst/>
            <a:rect l="l" t="t" r="r" b="b"/>
            <a:pathLst>
              <a:path w="6130451" h="8119711">
                <a:moveTo>
                  <a:pt x="0" y="0"/>
                </a:moveTo>
                <a:lnTo>
                  <a:pt x="6130451" y="0"/>
                </a:lnTo>
                <a:lnTo>
                  <a:pt x="6130451" y="8119711"/>
                </a:lnTo>
                <a:lnTo>
                  <a:pt x="0" y="811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884" r="-5318" b="-28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0954428" y="1478843"/>
            <a:ext cx="6060944" cy="1905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flipH="1">
            <a:off x="10935378" y="1450356"/>
            <a:ext cx="19050" cy="8195199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flipH="1">
            <a:off x="16948697" y="1459485"/>
            <a:ext cx="38100" cy="8243132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10887633" y="9645643"/>
            <a:ext cx="6060944" cy="1905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 rot="-413131">
            <a:off x="9720628" y="1855416"/>
            <a:ext cx="1320279" cy="1387119"/>
            <a:chOff x="0" y="0"/>
            <a:chExt cx="2249501" cy="2363384"/>
          </a:xfrm>
        </p:grpSpPr>
        <p:sp>
          <p:nvSpPr>
            <p:cNvPr id="10" name="Freeform 10"/>
            <p:cNvSpPr/>
            <p:nvPr/>
          </p:nvSpPr>
          <p:spPr>
            <a:xfrm>
              <a:off x="127" y="127"/>
              <a:ext cx="2249170" cy="2363216"/>
            </a:xfrm>
            <a:custGeom>
              <a:avLst/>
              <a:gdLst/>
              <a:ahLst/>
              <a:cxnLst/>
              <a:rect l="l" t="t" r="r" b="b"/>
              <a:pathLst>
                <a:path w="2249170" h="2363216">
                  <a:moveTo>
                    <a:pt x="1662684" y="0"/>
                  </a:moveTo>
                  <a:cubicBezTo>
                    <a:pt x="1313053" y="0"/>
                    <a:pt x="1122553" y="596519"/>
                    <a:pt x="1122553" y="596519"/>
                  </a:cubicBezTo>
                  <a:cubicBezTo>
                    <a:pt x="1122553" y="596519"/>
                    <a:pt x="930529" y="20193"/>
                    <a:pt x="614553" y="20193"/>
                  </a:cubicBezTo>
                  <a:cubicBezTo>
                    <a:pt x="572135" y="20193"/>
                    <a:pt x="527431" y="30607"/>
                    <a:pt x="480568" y="54356"/>
                  </a:cubicBezTo>
                  <a:cubicBezTo>
                    <a:pt x="0" y="297434"/>
                    <a:pt x="1134618" y="2363216"/>
                    <a:pt x="1134618" y="2363216"/>
                  </a:cubicBezTo>
                  <a:cubicBezTo>
                    <a:pt x="1134618" y="2363216"/>
                    <a:pt x="2249170" y="88138"/>
                    <a:pt x="1714754" y="4445"/>
                  </a:cubicBezTo>
                  <a:cubicBezTo>
                    <a:pt x="1696974" y="1397"/>
                    <a:pt x="1679575" y="127"/>
                    <a:pt x="1662684" y="127"/>
                  </a:cubicBezTo>
                  <a:close/>
                </a:path>
              </a:pathLst>
            </a:custGeom>
            <a:solidFill>
              <a:srgbClr val="E6914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 rot="-605182">
            <a:off x="9394612" y="3282511"/>
            <a:ext cx="909509" cy="955554"/>
            <a:chOff x="0" y="0"/>
            <a:chExt cx="2249501" cy="2363384"/>
          </a:xfrm>
        </p:grpSpPr>
        <p:sp>
          <p:nvSpPr>
            <p:cNvPr id="12" name="Freeform 12"/>
            <p:cNvSpPr/>
            <p:nvPr/>
          </p:nvSpPr>
          <p:spPr>
            <a:xfrm>
              <a:off x="127" y="127"/>
              <a:ext cx="2249170" cy="2363216"/>
            </a:xfrm>
            <a:custGeom>
              <a:avLst/>
              <a:gdLst/>
              <a:ahLst/>
              <a:cxnLst/>
              <a:rect l="l" t="t" r="r" b="b"/>
              <a:pathLst>
                <a:path w="2249170" h="2363216">
                  <a:moveTo>
                    <a:pt x="1662684" y="0"/>
                  </a:moveTo>
                  <a:cubicBezTo>
                    <a:pt x="1313053" y="0"/>
                    <a:pt x="1122553" y="596519"/>
                    <a:pt x="1122553" y="596519"/>
                  </a:cubicBezTo>
                  <a:cubicBezTo>
                    <a:pt x="1122553" y="596519"/>
                    <a:pt x="930529" y="20193"/>
                    <a:pt x="614553" y="20193"/>
                  </a:cubicBezTo>
                  <a:cubicBezTo>
                    <a:pt x="572135" y="20193"/>
                    <a:pt x="527431" y="30607"/>
                    <a:pt x="480568" y="54356"/>
                  </a:cubicBezTo>
                  <a:cubicBezTo>
                    <a:pt x="0" y="297434"/>
                    <a:pt x="1134618" y="2363216"/>
                    <a:pt x="1134618" y="2363216"/>
                  </a:cubicBezTo>
                  <a:cubicBezTo>
                    <a:pt x="1134618" y="2363216"/>
                    <a:pt x="2249170" y="88138"/>
                    <a:pt x="1714754" y="4445"/>
                  </a:cubicBezTo>
                  <a:cubicBezTo>
                    <a:pt x="1696974" y="1397"/>
                    <a:pt x="1679575" y="127"/>
                    <a:pt x="1662684" y="127"/>
                  </a:cubicBezTo>
                  <a:close/>
                </a:path>
              </a:pathLst>
            </a:custGeom>
            <a:solidFill>
              <a:srgbClr val="E6914D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73360" y="3928143"/>
            <a:ext cx="8329947" cy="490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Os usuários podem contribuir com doações em dinheiro ou itens essenciais para a ONG, ajudando a manter os cuidados com os animais e as operações da organização.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58548" y="1578135"/>
            <a:ext cx="5861221" cy="7807944"/>
          </a:xfrm>
          <a:custGeom>
            <a:avLst/>
            <a:gdLst/>
            <a:ahLst/>
            <a:cxnLst/>
            <a:rect l="l" t="t" r="r" b="b"/>
            <a:pathLst>
              <a:path w="5861221" h="7807944">
                <a:moveTo>
                  <a:pt x="0" y="0"/>
                </a:moveTo>
                <a:lnTo>
                  <a:pt x="5861220" y="0"/>
                </a:lnTo>
                <a:lnTo>
                  <a:pt x="5861220" y="7807944"/>
                </a:lnTo>
                <a:lnTo>
                  <a:pt x="0" y="780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06" r="-920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 rot="1577913">
            <a:off x="6254425" y="647541"/>
            <a:ext cx="1320279" cy="1387119"/>
            <a:chOff x="0" y="0"/>
            <a:chExt cx="2249501" cy="2363384"/>
          </a:xfrm>
        </p:grpSpPr>
        <p:sp>
          <p:nvSpPr>
            <p:cNvPr id="5" name="Freeform 5"/>
            <p:cNvSpPr/>
            <p:nvPr/>
          </p:nvSpPr>
          <p:spPr>
            <a:xfrm>
              <a:off x="127" y="127"/>
              <a:ext cx="2249170" cy="2363216"/>
            </a:xfrm>
            <a:custGeom>
              <a:avLst/>
              <a:gdLst/>
              <a:ahLst/>
              <a:cxnLst/>
              <a:rect l="l" t="t" r="r" b="b"/>
              <a:pathLst>
                <a:path w="2249170" h="2363216">
                  <a:moveTo>
                    <a:pt x="1662684" y="0"/>
                  </a:moveTo>
                  <a:cubicBezTo>
                    <a:pt x="1313053" y="0"/>
                    <a:pt x="1122553" y="596519"/>
                    <a:pt x="1122553" y="596519"/>
                  </a:cubicBezTo>
                  <a:cubicBezTo>
                    <a:pt x="1122553" y="596519"/>
                    <a:pt x="930529" y="20193"/>
                    <a:pt x="614553" y="20193"/>
                  </a:cubicBezTo>
                  <a:cubicBezTo>
                    <a:pt x="572135" y="20193"/>
                    <a:pt x="527431" y="30607"/>
                    <a:pt x="480568" y="54356"/>
                  </a:cubicBezTo>
                  <a:cubicBezTo>
                    <a:pt x="0" y="297434"/>
                    <a:pt x="1134618" y="2363216"/>
                    <a:pt x="1134618" y="2363216"/>
                  </a:cubicBezTo>
                  <a:cubicBezTo>
                    <a:pt x="1134618" y="2363216"/>
                    <a:pt x="2249170" y="88138"/>
                    <a:pt x="1714754" y="4445"/>
                  </a:cubicBezTo>
                  <a:cubicBezTo>
                    <a:pt x="1696974" y="1397"/>
                    <a:pt x="1679575" y="127"/>
                    <a:pt x="1662684" y="127"/>
                  </a:cubicBezTo>
                  <a:close/>
                </a:path>
              </a:pathLst>
            </a:custGeom>
            <a:solidFill>
              <a:srgbClr val="E6914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 rot="1651833">
            <a:off x="6760746" y="2203977"/>
            <a:ext cx="882011" cy="955554"/>
            <a:chOff x="0" y="0"/>
            <a:chExt cx="2181490" cy="2363384"/>
          </a:xfrm>
        </p:grpSpPr>
        <p:sp>
          <p:nvSpPr>
            <p:cNvPr id="7" name="Freeform 7"/>
            <p:cNvSpPr/>
            <p:nvPr/>
          </p:nvSpPr>
          <p:spPr>
            <a:xfrm>
              <a:off x="123" y="127"/>
              <a:ext cx="2181168" cy="2363216"/>
            </a:xfrm>
            <a:custGeom>
              <a:avLst/>
              <a:gdLst/>
              <a:ahLst/>
              <a:cxnLst/>
              <a:rect l="l" t="t" r="r" b="b"/>
              <a:pathLst>
                <a:path w="2181168" h="2363216">
                  <a:moveTo>
                    <a:pt x="1612414" y="0"/>
                  </a:moveTo>
                  <a:cubicBezTo>
                    <a:pt x="1273354" y="0"/>
                    <a:pt x="1088614" y="596519"/>
                    <a:pt x="1088614" y="596519"/>
                  </a:cubicBezTo>
                  <a:cubicBezTo>
                    <a:pt x="1088614" y="596519"/>
                    <a:pt x="902395" y="20193"/>
                    <a:pt x="595973" y="20193"/>
                  </a:cubicBezTo>
                  <a:cubicBezTo>
                    <a:pt x="554837" y="20193"/>
                    <a:pt x="511485" y="30607"/>
                    <a:pt x="466039" y="54356"/>
                  </a:cubicBezTo>
                  <a:cubicBezTo>
                    <a:pt x="0" y="297434"/>
                    <a:pt x="1100314" y="2363216"/>
                    <a:pt x="1100314" y="2363216"/>
                  </a:cubicBezTo>
                  <a:cubicBezTo>
                    <a:pt x="1100314" y="2363216"/>
                    <a:pt x="2181168" y="88138"/>
                    <a:pt x="1662910" y="4445"/>
                  </a:cubicBezTo>
                  <a:cubicBezTo>
                    <a:pt x="1645668" y="1397"/>
                    <a:pt x="1628795" y="127"/>
                    <a:pt x="1612414" y="127"/>
                  </a:cubicBezTo>
                  <a:close/>
                </a:path>
              </a:pathLst>
            </a:custGeom>
            <a:solidFill>
              <a:srgbClr val="E6914D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343071" y="7857975"/>
            <a:ext cx="2622855" cy="1528104"/>
          </a:xfrm>
          <a:custGeom>
            <a:avLst/>
            <a:gdLst/>
            <a:ahLst/>
            <a:cxnLst/>
            <a:rect l="l" t="t" r="r" b="b"/>
            <a:pathLst>
              <a:path w="2622855" h="1528104">
                <a:moveTo>
                  <a:pt x="0" y="0"/>
                </a:moveTo>
                <a:lnTo>
                  <a:pt x="2622854" y="0"/>
                </a:lnTo>
                <a:lnTo>
                  <a:pt x="2622854" y="1528104"/>
                </a:lnTo>
                <a:lnTo>
                  <a:pt x="0" y="1528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159344" y="1491443"/>
            <a:ext cx="7357979" cy="179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80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Fazer uma doação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1251596" cy="1354427"/>
          </a:xfrm>
          <a:custGeom>
            <a:avLst/>
            <a:gdLst/>
            <a:ahLst/>
            <a:cxnLst/>
            <a:rect l="l" t="t" r="r" b="b"/>
            <a:pathLst>
              <a:path w="1251596" h="1354427">
                <a:moveTo>
                  <a:pt x="0" y="0"/>
                </a:moveTo>
                <a:lnTo>
                  <a:pt x="1251596" y="0"/>
                </a:lnTo>
                <a:lnTo>
                  <a:pt x="1251596" y="1354427"/>
                </a:lnTo>
                <a:lnTo>
                  <a:pt x="0" y="13544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69660" y="1452562"/>
            <a:ext cx="8340311" cy="8062804"/>
          </a:xfrm>
          <a:custGeom>
            <a:avLst/>
            <a:gdLst/>
            <a:ahLst/>
            <a:cxnLst/>
            <a:rect l="l" t="t" r="r" b="b"/>
            <a:pathLst>
              <a:path w="8340311" h="8062804">
                <a:moveTo>
                  <a:pt x="0" y="0"/>
                </a:moveTo>
                <a:lnTo>
                  <a:pt x="8340311" y="0"/>
                </a:lnTo>
                <a:lnTo>
                  <a:pt x="8340311" y="8062804"/>
                </a:lnTo>
                <a:lnTo>
                  <a:pt x="0" y="806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71" r="-2761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6100367" y="1174534"/>
            <a:ext cx="4375267" cy="6594777"/>
          </a:xfrm>
          <a:custGeom>
            <a:avLst/>
            <a:gdLst/>
            <a:ahLst/>
            <a:cxnLst/>
            <a:rect l="l" t="t" r="r" b="b"/>
            <a:pathLst>
              <a:path w="4375267" h="6594777">
                <a:moveTo>
                  <a:pt x="4375266" y="0"/>
                </a:moveTo>
                <a:lnTo>
                  <a:pt x="0" y="0"/>
                </a:lnTo>
                <a:lnTo>
                  <a:pt x="0" y="6594777"/>
                </a:lnTo>
                <a:lnTo>
                  <a:pt x="4375266" y="6594777"/>
                </a:lnTo>
                <a:lnTo>
                  <a:pt x="43752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1041715" y="6342230"/>
            <a:ext cx="10117303" cy="5759285"/>
          </a:xfrm>
          <a:custGeom>
            <a:avLst/>
            <a:gdLst/>
            <a:ahLst/>
            <a:cxnLst/>
            <a:rect l="l" t="t" r="r" b="b"/>
            <a:pathLst>
              <a:path w="10117303" h="5759285">
                <a:moveTo>
                  <a:pt x="10117302" y="0"/>
                </a:moveTo>
                <a:lnTo>
                  <a:pt x="0" y="0"/>
                </a:lnTo>
                <a:lnTo>
                  <a:pt x="0" y="5759285"/>
                </a:lnTo>
                <a:lnTo>
                  <a:pt x="10117302" y="5759285"/>
                </a:lnTo>
                <a:lnTo>
                  <a:pt x="101173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424860" y="0"/>
            <a:ext cx="3222791" cy="3222791"/>
          </a:xfrm>
          <a:custGeom>
            <a:avLst/>
            <a:gdLst/>
            <a:ahLst/>
            <a:cxnLst/>
            <a:rect l="l" t="t" r="r" b="b"/>
            <a:pathLst>
              <a:path w="3222791" h="3222791">
                <a:moveTo>
                  <a:pt x="0" y="0"/>
                </a:moveTo>
                <a:lnTo>
                  <a:pt x="3222790" y="0"/>
                </a:lnTo>
                <a:lnTo>
                  <a:pt x="3222790" y="3222791"/>
                </a:lnTo>
                <a:lnTo>
                  <a:pt x="0" y="32227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283211" y="4176496"/>
            <a:ext cx="8329947" cy="490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O bot oferece informações sobre como se voluntariar para ajudar em serviços na ONG, facilitando o engajamento de pessoas interessadas em apoiar a causa.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982C31"/>
              </a:solidFill>
              <a:latin typeface="Mitr Medium"/>
              <a:ea typeface="Mitr Medium"/>
              <a:cs typeface="Mitr Medium"/>
              <a:sym typeface="Mitr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1509" y="2367997"/>
            <a:ext cx="7953351" cy="94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80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Voluntariar-se</a:t>
            </a:r>
          </a:p>
        </p:txBody>
      </p:sp>
      <p:sp>
        <p:nvSpPr>
          <p:cNvPr id="8" name="AutoShape 8"/>
          <p:cNvSpPr/>
          <p:nvPr/>
        </p:nvSpPr>
        <p:spPr>
          <a:xfrm>
            <a:off x="9669660" y="7370664"/>
            <a:ext cx="0" cy="2144703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9622035" y="9505841"/>
            <a:ext cx="2144703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777697" cy="8090124"/>
          </a:xfrm>
          <a:custGeom>
            <a:avLst/>
            <a:gdLst/>
            <a:ahLst/>
            <a:cxnLst/>
            <a:rect l="l" t="t" r="r" b="b"/>
            <a:pathLst>
              <a:path w="5777697" h="8090124">
                <a:moveTo>
                  <a:pt x="0" y="0"/>
                </a:moveTo>
                <a:lnTo>
                  <a:pt x="5777697" y="0"/>
                </a:lnTo>
                <a:lnTo>
                  <a:pt x="5777697" y="8090124"/>
                </a:lnTo>
                <a:lnTo>
                  <a:pt x="0" y="809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673360" y="4359124"/>
            <a:ext cx="8329947" cy="349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Os usuários podem acessar dados e históricos da ONG, entendendo melhor suas missões, objetivos e impacto na comunidade.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59344" y="1844835"/>
            <a:ext cx="7357979" cy="179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8000">
                <a:solidFill>
                  <a:srgbClr val="982C31"/>
                </a:solidFill>
                <a:latin typeface="Mitr Medium"/>
                <a:ea typeface="Mitr Medium"/>
                <a:cs typeface="Mitr Medium"/>
                <a:sym typeface="Mitr Medium"/>
              </a:rPr>
              <a:t>Informações sobre a ONG</a:t>
            </a:r>
          </a:p>
        </p:txBody>
      </p:sp>
      <p:sp>
        <p:nvSpPr>
          <p:cNvPr id="5" name="Freeform 5"/>
          <p:cNvSpPr/>
          <p:nvPr/>
        </p:nvSpPr>
        <p:spPr>
          <a:xfrm rot="-8847696" flipH="1">
            <a:off x="4425956" y="834365"/>
            <a:ext cx="3463414" cy="2033126"/>
          </a:xfrm>
          <a:custGeom>
            <a:avLst/>
            <a:gdLst/>
            <a:ahLst/>
            <a:cxnLst/>
            <a:rect l="l" t="t" r="r" b="b"/>
            <a:pathLst>
              <a:path w="3463414" h="2033126">
                <a:moveTo>
                  <a:pt x="3463414" y="0"/>
                </a:moveTo>
                <a:lnTo>
                  <a:pt x="0" y="0"/>
                </a:lnTo>
                <a:lnTo>
                  <a:pt x="0" y="2033126"/>
                </a:lnTo>
                <a:lnTo>
                  <a:pt x="3463414" y="2033126"/>
                </a:lnTo>
                <a:lnTo>
                  <a:pt x="34634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3253030" y="8185799"/>
            <a:ext cx="6458000" cy="1866050"/>
          </a:xfrm>
          <a:custGeom>
            <a:avLst/>
            <a:gdLst/>
            <a:ahLst/>
            <a:cxnLst/>
            <a:rect l="l" t="t" r="r" b="b"/>
            <a:pathLst>
              <a:path w="6458000" h="1866050">
                <a:moveTo>
                  <a:pt x="6458000" y="0"/>
                </a:moveTo>
                <a:lnTo>
                  <a:pt x="0" y="0"/>
                </a:lnTo>
                <a:lnTo>
                  <a:pt x="0" y="1866050"/>
                </a:lnTo>
                <a:lnTo>
                  <a:pt x="6458000" y="1866050"/>
                </a:lnTo>
                <a:lnTo>
                  <a:pt x="6458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2290827" flipH="1">
            <a:off x="1664845" y="1691295"/>
            <a:ext cx="1654511" cy="1047602"/>
          </a:xfrm>
          <a:custGeom>
            <a:avLst/>
            <a:gdLst/>
            <a:ahLst/>
            <a:cxnLst/>
            <a:rect l="l" t="t" r="r" b="b"/>
            <a:pathLst>
              <a:path w="1654511" h="1047602">
                <a:moveTo>
                  <a:pt x="1654511" y="0"/>
                </a:moveTo>
                <a:lnTo>
                  <a:pt x="0" y="0"/>
                </a:lnTo>
                <a:lnTo>
                  <a:pt x="0" y="1047601"/>
                </a:lnTo>
                <a:lnTo>
                  <a:pt x="1654511" y="1047601"/>
                </a:lnTo>
                <a:lnTo>
                  <a:pt x="16545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262</Words>
  <Application>Microsoft Office PowerPoint</Application>
  <PresentationFormat>Personalizar</PresentationFormat>
  <Paragraphs>44</Paragraphs>
  <Slides>21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Mitr Medium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Acolhe Pet</dc:title>
  <cp:lastModifiedBy>GABRIEL ALVES PACHECO</cp:lastModifiedBy>
  <cp:revision>12</cp:revision>
  <dcterms:created xsi:type="dcterms:W3CDTF">2006-08-16T00:00:00Z</dcterms:created>
  <dcterms:modified xsi:type="dcterms:W3CDTF">2024-08-07T03:40:09Z</dcterms:modified>
  <dc:identifier>DAGNHDscbJ4</dc:identifier>
</cp:coreProperties>
</file>